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5"/>
  </p:notesMasterIdLst>
  <p:sldIdLst>
    <p:sldId id="256" r:id="rId2"/>
    <p:sldId id="617" r:id="rId3"/>
    <p:sldId id="623" r:id="rId4"/>
    <p:sldId id="624" r:id="rId5"/>
    <p:sldId id="261" r:id="rId6"/>
    <p:sldId id="812" r:id="rId7"/>
    <p:sldId id="818" r:id="rId8"/>
    <p:sldId id="809" r:id="rId9"/>
    <p:sldId id="815" r:id="rId10"/>
    <p:sldId id="816" r:id="rId11"/>
    <p:sldId id="814" r:id="rId12"/>
    <p:sldId id="817" r:id="rId13"/>
    <p:sldId id="370" r:id="rId14"/>
    <p:sldId id="819" r:id="rId15"/>
    <p:sldId id="371" r:id="rId16"/>
    <p:sldId id="395" r:id="rId17"/>
    <p:sldId id="625" r:id="rId18"/>
    <p:sldId id="626" r:id="rId19"/>
    <p:sldId id="627" r:id="rId20"/>
    <p:sldId id="628" r:id="rId21"/>
    <p:sldId id="629" r:id="rId22"/>
    <p:sldId id="630" r:id="rId23"/>
    <p:sldId id="631" r:id="rId24"/>
    <p:sldId id="372" r:id="rId25"/>
    <p:sldId id="373" r:id="rId26"/>
    <p:sldId id="374" r:id="rId27"/>
    <p:sldId id="375" r:id="rId28"/>
    <p:sldId id="376" r:id="rId29"/>
    <p:sldId id="377" r:id="rId30"/>
    <p:sldId id="378" r:id="rId31"/>
    <p:sldId id="379" r:id="rId32"/>
    <p:sldId id="380" r:id="rId33"/>
    <p:sldId id="632" r:id="rId34"/>
    <p:sldId id="633" r:id="rId35"/>
    <p:sldId id="776" r:id="rId36"/>
    <p:sldId id="734" r:id="rId37"/>
    <p:sldId id="634" r:id="rId38"/>
    <p:sldId id="636" r:id="rId39"/>
    <p:sldId id="638" r:id="rId40"/>
    <p:sldId id="639" r:id="rId41"/>
    <p:sldId id="640" r:id="rId42"/>
    <p:sldId id="641" r:id="rId43"/>
    <p:sldId id="642" r:id="rId44"/>
    <p:sldId id="381" r:id="rId45"/>
    <p:sldId id="394" r:id="rId46"/>
    <p:sldId id="382" r:id="rId47"/>
    <p:sldId id="645" r:id="rId48"/>
    <p:sldId id="384" r:id="rId49"/>
    <p:sldId id="385" r:id="rId50"/>
    <p:sldId id="386" r:id="rId51"/>
    <p:sldId id="808" r:id="rId52"/>
    <p:sldId id="731" r:id="rId53"/>
    <p:sldId id="713" r:id="rId54"/>
    <p:sldId id="810" r:id="rId55"/>
    <p:sldId id="396" r:id="rId56"/>
    <p:sldId id="390" r:id="rId57"/>
    <p:sldId id="391" r:id="rId58"/>
    <p:sldId id="392" r:id="rId59"/>
    <p:sldId id="393" r:id="rId60"/>
    <p:sldId id="811" r:id="rId61"/>
    <p:sldId id="318" r:id="rId62"/>
    <p:sldId id="319" r:id="rId63"/>
    <p:sldId id="320" r:id="rId64"/>
    <p:sldId id="324" r:id="rId65"/>
    <p:sldId id="325" r:id="rId66"/>
    <p:sldId id="326" r:id="rId67"/>
    <p:sldId id="330" r:id="rId68"/>
    <p:sldId id="327" r:id="rId69"/>
    <p:sldId id="820" r:id="rId70"/>
    <p:sldId id="307" r:id="rId71"/>
    <p:sldId id="260" r:id="rId72"/>
    <p:sldId id="304" r:id="rId73"/>
    <p:sldId id="309" r:id="rId74"/>
    <p:sldId id="265" r:id="rId75"/>
    <p:sldId id="270" r:id="rId76"/>
    <p:sldId id="271" r:id="rId77"/>
    <p:sldId id="306" r:id="rId78"/>
    <p:sldId id="264" r:id="rId79"/>
    <p:sldId id="263" r:id="rId80"/>
    <p:sldId id="821" r:id="rId81"/>
    <p:sldId id="266" r:id="rId82"/>
    <p:sldId id="267" r:id="rId83"/>
    <p:sldId id="292" r:id="rId84"/>
    <p:sldId id="268" r:id="rId85"/>
    <p:sldId id="269" r:id="rId86"/>
    <p:sldId id="311" r:id="rId87"/>
    <p:sldId id="312" r:id="rId88"/>
    <p:sldId id="272" r:id="rId89"/>
    <p:sldId id="274" r:id="rId90"/>
    <p:sldId id="277" r:id="rId91"/>
    <p:sldId id="276" r:id="rId92"/>
    <p:sldId id="278" r:id="rId93"/>
    <p:sldId id="279" r:id="rId94"/>
    <p:sldId id="280" r:id="rId95"/>
    <p:sldId id="281" r:id="rId96"/>
    <p:sldId id="313" r:id="rId97"/>
    <p:sldId id="282" r:id="rId98"/>
    <p:sldId id="284" r:id="rId99"/>
    <p:sldId id="285" r:id="rId100"/>
    <p:sldId id="286" r:id="rId101"/>
    <p:sldId id="314" r:id="rId102"/>
    <p:sldId id="315" r:id="rId103"/>
    <p:sldId id="316" r:id="rId104"/>
    <p:sldId id="288" r:id="rId105"/>
    <p:sldId id="317" r:id="rId106"/>
    <p:sldId id="289" r:id="rId107"/>
    <p:sldId id="293" r:id="rId108"/>
    <p:sldId id="291" r:id="rId109"/>
    <p:sldId id="294" r:id="rId110"/>
    <p:sldId id="321" r:id="rId111"/>
    <p:sldId id="328" r:id="rId112"/>
    <p:sldId id="296" r:id="rId113"/>
    <p:sldId id="299" r:id="rId114"/>
    <p:sldId id="297" r:id="rId115"/>
    <p:sldId id="329" r:id="rId116"/>
    <p:sldId id="300" r:id="rId117"/>
    <p:sldId id="301" r:id="rId118"/>
    <p:sldId id="323" r:id="rId119"/>
    <p:sldId id="298" r:id="rId120"/>
    <p:sldId id="302" r:id="rId121"/>
    <p:sldId id="303" r:id="rId122"/>
    <p:sldId id="308" r:id="rId123"/>
    <p:sldId id="322" r:id="rId12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89" autoAdjust="0"/>
    <p:restoredTop sz="93515" autoAdjust="0"/>
  </p:normalViewPr>
  <p:slideViewPr>
    <p:cSldViewPr snapToGrid="0">
      <p:cViewPr varScale="1">
        <p:scale>
          <a:sx n="137" d="100"/>
          <a:sy n="137" d="100"/>
        </p:scale>
        <p:origin x="2000" y="192"/>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45"/>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libri Light" panose="020F0302020204030204" pitchFamily="34" charset="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libri Light" panose="020F0302020204030204" pitchFamily="34" charset="0"/>
              </a:defRPr>
            </a:lvl1pPr>
          </a:lstStyle>
          <a:p>
            <a:fld id="{C3EAA7AC-FF05-4E47-B1C6-EDD6605327AE}" type="datetimeFigureOut">
              <a:rPr lang="zh-TW" altLang="en-US" smtClean="0"/>
              <a:pPr/>
              <a:t>2022/10/8</a:t>
            </a:fld>
            <a:endParaRPr lang="zh-TW" altLang="en-US" dirty="0"/>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libri Light" panose="020F0302020204030204" pitchFamily="34" charset="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libri Light" panose="020F0302020204030204" pitchFamily="34" charset="0"/>
              </a:defRPr>
            </a:lvl1pPr>
          </a:lstStyle>
          <a:p>
            <a:fld id="{A220914F-BE26-43C4-8063-9E6C159BF45D}" type="slidenum">
              <a:rPr lang="zh-TW" altLang="en-US" smtClean="0"/>
              <a:pPr/>
              <a:t>‹#›</a:t>
            </a:fld>
            <a:endParaRPr lang="zh-TW" altLang="en-US" dirty="0"/>
          </a:p>
        </p:txBody>
      </p:sp>
    </p:spTree>
    <p:extLst>
      <p:ext uri="{BB962C8B-B14F-4D97-AF65-F5344CB8AC3E}">
        <p14:creationId xmlns:p14="http://schemas.microsoft.com/office/powerpoint/2010/main" val="143068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Light" panose="020F0302020204030204" pitchFamily="34" charset="0"/>
        <a:ea typeface="+mn-ea"/>
        <a:cs typeface="+mn-cs"/>
      </a:defRPr>
    </a:lvl1pPr>
    <a:lvl2pPr marL="457200" algn="l" defTabSz="914400" rtl="0" eaLnBrk="1" latinLnBrk="0" hangingPunct="1">
      <a:defRPr sz="1200" b="0" i="0" kern="1200">
        <a:solidFill>
          <a:schemeClr val="tx1"/>
        </a:solidFill>
        <a:latin typeface="Calibri Light" panose="020F0302020204030204" pitchFamily="34" charset="0"/>
        <a:ea typeface="+mn-ea"/>
        <a:cs typeface="+mn-cs"/>
      </a:defRPr>
    </a:lvl2pPr>
    <a:lvl3pPr marL="914400" algn="l" defTabSz="914400" rtl="0" eaLnBrk="1" latinLnBrk="0" hangingPunct="1">
      <a:defRPr sz="1200" b="0" i="0" kern="1200">
        <a:solidFill>
          <a:schemeClr val="tx1"/>
        </a:solidFill>
        <a:latin typeface="Calibri Light" panose="020F0302020204030204" pitchFamily="34" charset="0"/>
        <a:ea typeface="+mn-ea"/>
        <a:cs typeface="+mn-cs"/>
      </a:defRPr>
    </a:lvl3pPr>
    <a:lvl4pPr marL="1371600" algn="l" defTabSz="914400" rtl="0" eaLnBrk="1" latinLnBrk="0" hangingPunct="1">
      <a:defRPr sz="1200" b="0" i="0" kern="1200">
        <a:solidFill>
          <a:schemeClr val="tx1"/>
        </a:solidFill>
        <a:latin typeface="Calibri Light" panose="020F0302020204030204" pitchFamily="34" charset="0"/>
        <a:ea typeface="+mn-ea"/>
        <a:cs typeface="+mn-cs"/>
      </a:defRPr>
    </a:lvl4pPr>
    <a:lvl5pPr marL="1828800" algn="l" defTabSz="914400" rtl="0" eaLnBrk="1" latinLnBrk="0" hangingPunct="1">
      <a:defRPr sz="1200" b="0" i="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61</a:t>
            </a:fld>
            <a:endParaRPr lang="en-US"/>
          </a:p>
        </p:txBody>
      </p:sp>
    </p:spTree>
    <p:extLst>
      <p:ext uri="{BB962C8B-B14F-4D97-AF65-F5344CB8AC3E}">
        <p14:creationId xmlns:p14="http://schemas.microsoft.com/office/powerpoint/2010/main" val="2111610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dirty="0">
                <a:solidFill>
                  <a:schemeClr val="tx1"/>
                </a:solidFill>
                <a:effectLst/>
                <a:latin typeface="+mn-lt"/>
                <a:ea typeface="+mn-ea"/>
                <a:cs typeface="Calibri" panose="020F0502020204030204" pitchFamily="34" charset="0"/>
              </a:rPr>
              <a:t>זו אחת הארכיטקטורות</a:t>
            </a:r>
            <a:r>
              <a:rPr lang="he-IL" sz="1200" u="none" strike="noStrike" kern="1200" baseline="0" dirty="0">
                <a:solidFill>
                  <a:schemeClr val="tx1"/>
                </a:solidFill>
                <a:effectLst/>
                <a:latin typeface="+mn-lt"/>
                <a:ea typeface="+mn-ea"/>
                <a:cs typeface="Calibri" panose="020F0502020204030204" pitchFamily="34" charset="0"/>
              </a:rPr>
              <a:t> הראשונות של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ששימשה בהצלחה בפרקטיקה.</a:t>
            </a:r>
          </a:p>
          <a:p>
            <a:pPr algn="r" rtl="1"/>
            <a:r>
              <a:rPr lang="he-IL" sz="1200" u="none" strike="noStrike" kern="1200" baseline="0" dirty="0">
                <a:solidFill>
                  <a:schemeClr val="tx1"/>
                </a:solidFill>
                <a:effectLst/>
                <a:latin typeface="+mn-lt"/>
                <a:ea typeface="+mn-ea"/>
                <a:cs typeface="Calibri" panose="020F0502020204030204" pitchFamily="34" charset="0"/>
              </a:rPr>
              <a:t>הארכיטקטורה הזו שימשה לזיהוי ספרות כתובות בכתב יד.</a:t>
            </a:r>
          </a:p>
          <a:p>
            <a:pPr algn="r" rtl="1"/>
            <a:r>
              <a:rPr lang="he-IL" sz="1200" u="none" strike="noStrike" kern="1200" baseline="0" dirty="0">
                <a:solidFill>
                  <a:schemeClr val="tx1"/>
                </a:solidFill>
                <a:effectLst/>
                <a:latin typeface="+mn-lt"/>
                <a:ea typeface="+mn-ea"/>
                <a:cs typeface="Calibri" panose="020F0502020204030204" pitchFamily="34" charset="0"/>
              </a:rPr>
              <a:t>הרשת אומנה על תמונות </a:t>
            </a:r>
            <a:r>
              <a:rPr lang="en-US" sz="1200" b="0" i="0" u="none" strike="noStrike" kern="1200" baseline="0" dirty="0">
                <a:solidFill>
                  <a:schemeClr val="tx1"/>
                </a:solidFill>
                <a:effectLst/>
                <a:latin typeface="+mn-lt"/>
                <a:ea typeface="+mn-ea"/>
                <a:cs typeface="+mn-cs"/>
              </a:rPr>
              <a:t>grayscale</a:t>
            </a:r>
            <a:r>
              <a:rPr lang="he-IL" sz="1200" u="none" strike="noStrike" kern="1200" baseline="0" dirty="0">
                <a:solidFill>
                  <a:schemeClr val="tx1"/>
                </a:solidFill>
                <a:effectLst/>
                <a:latin typeface="+mn-lt"/>
                <a:ea typeface="+mn-ea"/>
                <a:cs typeface="Calibri" panose="020F0502020204030204" pitchFamily="34" charset="0"/>
              </a:rPr>
              <a:t> ולכן ה</a:t>
            </a:r>
            <a:r>
              <a:rPr lang="en-US" sz="1200" b="0" i="0" u="none" strike="noStrike" kern="1200" baseline="0" dirty="0">
                <a:solidFill>
                  <a:schemeClr val="tx1"/>
                </a:solidFill>
                <a:effectLst/>
                <a:latin typeface="+mn-lt"/>
                <a:ea typeface="+mn-ea"/>
                <a:cs typeface="+mn-cs"/>
              </a:rPr>
              <a:t>input images</a:t>
            </a:r>
            <a:r>
              <a:rPr lang="he-IL" sz="1200" u="none" strike="noStrike" kern="1200" baseline="0" dirty="0">
                <a:solidFill>
                  <a:schemeClr val="tx1"/>
                </a:solidFill>
                <a:effectLst/>
                <a:latin typeface="+mn-lt"/>
                <a:ea typeface="+mn-ea"/>
                <a:cs typeface="Calibri" panose="020F0502020204030204" pitchFamily="34" charset="0"/>
              </a:rPr>
              <a:t> הם </a:t>
            </a:r>
            <a:r>
              <a:rPr lang="en-US" sz="1200" b="0" i="0" u="none" strike="noStrike" kern="1200" baseline="0" dirty="0">
                <a:solidFill>
                  <a:schemeClr val="tx1"/>
                </a:solidFill>
                <a:effectLst/>
                <a:latin typeface="+mn-lt"/>
                <a:ea typeface="+mn-ea"/>
                <a:cs typeface="+mn-cs"/>
              </a:rPr>
              <a:t>32x32x1</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הראשונה היא של 6 פילטרים בגודל </a:t>
            </a:r>
            <a:r>
              <a:rPr lang="en-US" sz="1200" b="0" i="0" u="none" strike="noStrike" kern="1200" baseline="0" dirty="0">
                <a:solidFill>
                  <a:schemeClr val="tx1"/>
                </a:solidFill>
                <a:effectLst/>
                <a:latin typeface="+mn-lt"/>
                <a:ea typeface="+mn-ea"/>
                <a:cs typeface="+mn-cs"/>
              </a:rPr>
              <a:t>5x5</a:t>
            </a:r>
            <a:r>
              <a:rPr lang="he-IL" sz="1200" u="none" strike="noStrike" kern="1200" baseline="0" dirty="0">
                <a:solidFill>
                  <a:schemeClr val="tx1"/>
                </a:solidFill>
                <a:effectLst/>
                <a:latin typeface="+mn-lt"/>
                <a:ea typeface="+mn-ea"/>
                <a:cs typeface="Calibri" panose="020F0502020204030204" pitchFamily="34" charset="0"/>
              </a:rPr>
              <a:t> שמופעלים עם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1 וללא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ולכן גודל </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יהיה </a:t>
            </a:r>
            <a:r>
              <a:rPr lang="en-US" sz="1200" b="0" i="0" u="none" strike="noStrike" kern="1200" baseline="0" dirty="0">
                <a:solidFill>
                  <a:schemeClr val="tx1"/>
                </a:solidFill>
                <a:effectLst/>
                <a:latin typeface="+mn-lt"/>
                <a:ea typeface="+mn-ea"/>
                <a:cs typeface="+mn-cs"/>
              </a:rPr>
              <a:t>28x28x6</a:t>
            </a:r>
            <a:r>
              <a:rPr lang="he-IL" sz="1200" u="none" strike="noStrike" kern="1200" baseline="0" dirty="0">
                <a:solidFill>
                  <a:schemeClr val="tx1"/>
                </a:solidFill>
                <a:effectLst/>
                <a:latin typeface="+mn-lt"/>
                <a:ea typeface="+mn-ea"/>
                <a:cs typeface="Calibri" panose="020F0502020204030204" pitchFamily="34" charset="0"/>
              </a:rPr>
              <a:t>. לא הייתה בעיה של אפקטי קצה מכיוון שמצויין במאמר שהספרות לא חרגו מ</a:t>
            </a:r>
            <a:r>
              <a:rPr lang="en-US" sz="1200" b="0" i="0" u="none" strike="noStrike" kern="1200" baseline="0" dirty="0">
                <a:solidFill>
                  <a:schemeClr val="tx1"/>
                </a:solidFill>
                <a:effectLst/>
                <a:latin typeface="+mn-lt"/>
                <a:ea typeface="+mn-ea"/>
                <a:cs typeface="+mn-cs"/>
              </a:rPr>
              <a:t>28x28</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הארכיטקטורה של </a:t>
            </a:r>
            <a:r>
              <a:rPr lang="en-US" sz="1200" b="0" i="0" u="none" strike="noStrike" kern="1200" baseline="0" dirty="0" err="1">
                <a:solidFill>
                  <a:schemeClr val="tx1"/>
                </a:solidFill>
                <a:effectLst/>
                <a:latin typeface="+mn-lt"/>
                <a:ea typeface="+mn-ea"/>
                <a:cs typeface="+mn-cs"/>
              </a:rPr>
              <a:t>LeNet</a:t>
            </a:r>
            <a:r>
              <a:rPr lang="he-IL" sz="1200" u="none" strike="noStrike" kern="1200" baseline="0" dirty="0">
                <a:solidFill>
                  <a:schemeClr val="tx1"/>
                </a:solidFill>
                <a:effectLst/>
                <a:latin typeface="+mn-lt"/>
                <a:ea typeface="+mn-ea"/>
                <a:cs typeface="Calibri" panose="020F0502020204030204" pitchFamily="34" charset="0"/>
              </a:rPr>
              <a:t> מפעילה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וכשהמאמר הזה נכתב, היה יותר נפוץ להשתמש ב</a:t>
            </a:r>
            <a:r>
              <a:rPr lang="en-US" sz="1200" b="0" i="0" u="none" strike="noStrike" kern="1200" baseline="0" dirty="0">
                <a:solidFill>
                  <a:schemeClr val="tx1"/>
                </a:solidFill>
                <a:effectLst/>
                <a:latin typeface="+mn-lt"/>
                <a:ea typeface="+mn-ea"/>
                <a:cs typeface="+mn-cs"/>
              </a:rPr>
              <a:t>average pooling</a:t>
            </a:r>
            <a:r>
              <a:rPr lang="he-IL" sz="1200" u="none" strike="noStrike" kern="1200" baseline="0" dirty="0">
                <a:solidFill>
                  <a:schemeClr val="tx1"/>
                </a:solidFill>
                <a:effectLst/>
                <a:latin typeface="+mn-lt"/>
                <a:ea typeface="+mn-ea"/>
                <a:cs typeface="Calibri" panose="020F0502020204030204" pitchFamily="34" charset="0"/>
              </a:rPr>
              <a:t> ולא ב</a:t>
            </a:r>
            <a:r>
              <a:rPr lang="en-US" sz="1200" b="0" i="0" u="none" strike="noStrike" kern="1200" baseline="0" dirty="0">
                <a:solidFill>
                  <a:schemeClr val="tx1"/>
                </a:solidFill>
                <a:effectLst/>
                <a:latin typeface="+mn-lt"/>
                <a:ea typeface="+mn-ea"/>
                <a:cs typeface="+mn-cs"/>
              </a:rPr>
              <a:t>max pooling</a:t>
            </a:r>
            <a:r>
              <a:rPr lang="he-IL" sz="1200" u="none" strike="noStrike" kern="1200" baseline="0" dirty="0">
                <a:solidFill>
                  <a:schemeClr val="tx1"/>
                </a:solidFill>
                <a:effectLst/>
                <a:latin typeface="+mn-lt"/>
                <a:ea typeface="+mn-ea"/>
                <a:cs typeface="Calibri" panose="020F0502020204030204" pitchFamily="34" charset="0"/>
              </a:rPr>
              <a:t> כפי שמקובל כיום. מי שבוחר לממש ארכיטקטורה כזאת היום, כנראה היה בוחר להשתמש ב</a:t>
            </a:r>
            <a:r>
              <a:rPr lang="en-US" sz="1200" b="0" i="0" u="none" strike="noStrike" kern="1200" baseline="0" dirty="0">
                <a:solidFill>
                  <a:schemeClr val="tx1"/>
                </a:solidFill>
                <a:effectLst/>
                <a:latin typeface="+mn-lt"/>
                <a:ea typeface="+mn-ea"/>
                <a:cs typeface="+mn-cs"/>
              </a:rPr>
              <a:t>max pooling</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Average pooling</a:t>
            </a:r>
            <a:r>
              <a:rPr lang="he-IL" sz="1200" u="none" strike="noStrike" kern="1200" baseline="0" dirty="0">
                <a:solidFill>
                  <a:schemeClr val="tx1"/>
                </a:solidFill>
                <a:effectLst/>
                <a:latin typeface="+mn-lt"/>
                <a:ea typeface="+mn-ea"/>
                <a:cs typeface="Calibri" panose="020F0502020204030204" pitchFamily="34" charset="0"/>
              </a:rPr>
              <a:t> מופעל עם פילטר בגודל 2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2 כך שגם פה יש לנו </a:t>
            </a:r>
            <a:r>
              <a:rPr lang="en-US" sz="1200" b="0" i="0" u="none" strike="noStrike" kern="1200" baseline="0" dirty="0">
                <a:solidFill>
                  <a:schemeClr val="tx1"/>
                </a:solidFill>
                <a:effectLst/>
                <a:latin typeface="+mn-lt"/>
                <a:ea typeface="+mn-ea"/>
                <a:cs typeface="+mn-cs"/>
              </a:rPr>
              <a:t>reduction</a:t>
            </a:r>
            <a:r>
              <a:rPr lang="he-IL" sz="1200" u="none" strike="noStrike" kern="1200" baseline="0" dirty="0">
                <a:solidFill>
                  <a:schemeClr val="tx1"/>
                </a:solidFill>
                <a:effectLst/>
                <a:latin typeface="+mn-lt"/>
                <a:ea typeface="+mn-ea"/>
                <a:cs typeface="Calibri" panose="020F0502020204030204" pitchFamily="34" charset="0"/>
              </a:rPr>
              <a:t> של המימדים לכדי </a:t>
            </a:r>
            <a:r>
              <a:rPr lang="en-US" sz="1200" b="0" i="0" u="none" strike="noStrike" kern="1200" baseline="0" dirty="0">
                <a:solidFill>
                  <a:schemeClr val="tx1"/>
                </a:solidFill>
                <a:effectLst/>
                <a:latin typeface="+mn-lt"/>
                <a:ea typeface="+mn-ea"/>
                <a:cs typeface="+mn-cs"/>
              </a:rPr>
              <a:t>14x14x6</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הבאה היא קונבולוציה עם 16 פילטרים בגודל </a:t>
            </a:r>
            <a:r>
              <a:rPr lang="en-US" sz="1200" b="0" i="0" u="none" strike="noStrike" kern="1200" baseline="0" dirty="0">
                <a:solidFill>
                  <a:schemeClr val="tx1"/>
                </a:solidFill>
                <a:effectLst/>
                <a:latin typeface="+mn-lt"/>
                <a:ea typeface="+mn-ea"/>
                <a:cs typeface="+mn-cs"/>
              </a:rPr>
              <a:t>5x5</a:t>
            </a:r>
            <a:r>
              <a:rPr lang="he-IL" sz="1200" u="none" strike="noStrike" kern="1200" baseline="0" dirty="0">
                <a:solidFill>
                  <a:schemeClr val="tx1"/>
                </a:solidFill>
                <a:effectLst/>
                <a:latin typeface="+mn-lt"/>
                <a:ea typeface="+mn-ea"/>
                <a:cs typeface="Calibri" panose="020F0502020204030204" pitchFamily="34" charset="0"/>
              </a:rPr>
              <a:t> המופעלים עם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1 ולכן גודל התוצאה יהיה </a:t>
            </a:r>
            <a:r>
              <a:rPr lang="en-US" sz="1200" b="0" i="0" u="none" strike="noStrike" kern="1200" baseline="0" dirty="0">
                <a:solidFill>
                  <a:schemeClr val="tx1"/>
                </a:solidFill>
                <a:effectLst/>
                <a:latin typeface="+mn-lt"/>
                <a:ea typeface="+mn-ea"/>
                <a:cs typeface="+mn-cs"/>
              </a:rPr>
              <a:t>10x10x16</a:t>
            </a:r>
            <a:r>
              <a:rPr lang="he-IL" sz="1200" u="none" strike="noStrike" kern="1200" baseline="0" dirty="0">
                <a:solidFill>
                  <a:schemeClr val="tx1"/>
                </a:solidFill>
                <a:effectLst/>
                <a:latin typeface="+mn-lt"/>
                <a:ea typeface="+mn-ea"/>
                <a:cs typeface="Calibri" panose="020F0502020204030204" pitchFamily="34" charset="0"/>
              </a:rPr>
              <a:t>. כשהמאמר הזה נכתב, לא היה נפוץ לעשות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אז זה מה שנקרא </a:t>
            </a:r>
            <a:r>
              <a:rPr lang="en-US" sz="1200" b="0" i="0" u="none" strike="noStrike" kern="1200" baseline="0" dirty="0">
                <a:solidFill>
                  <a:schemeClr val="tx1"/>
                </a:solidFill>
                <a:effectLst/>
                <a:latin typeface="+mn-lt"/>
                <a:ea typeface="+mn-ea"/>
                <a:cs typeface="+mn-cs"/>
              </a:rPr>
              <a:t>“valid convolution”</a:t>
            </a:r>
            <a:r>
              <a:rPr lang="he-IL" sz="1200" u="none" strike="noStrike" kern="1200" baseline="0" dirty="0">
                <a:solidFill>
                  <a:schemeClr val="tx1"/>
                </a:solidFill>
                <a:effectLst/>
                <a:latin typeface="+mn-lt"/>
                <a:ea typeface="+mn-ea"/>
                <a:cs typeface="Calibri" panose="020F0502020204030204" pitchFamily="34" charset="0"/>
              </a:rPr>
              <a:t> כלומר, שאין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מופעלת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נוספת שמביאה אותנו לגודל </a:t>
            </a:r>
            <a:r>
              <a:rPr lang="en-US" sz="1200" b="0" i="0" u="none" strike="noStrike" kern="1200" baseline="0" dirty="0">
                <a:solidFill>
                  <a:schemeClr val="tx1"/>
                </a:solidFill>
                <a:effectLst/>
                <a:latin typeface="+mn-lt"/>
                <a:ea typeface="+mn-ea"/>
                <a:cs typeface="+mn-cs"/>
              </a:rPr>
              <a:t>5x5x16</a:t>
            </a:r>
            <a:r>
              <a:rPr lang="he-IL" sz="1200" u="none" strike="noStrike" kern="1200" baseline="0" dirty="0">
                <a:solidFill>
                  <a:schemeClr val="tx1"/>
                </a:solidFill>
                <a:effectLst/>
                <a:latin typeface="+mn-lt"/>
                <a:ea typeface="+mn-ea"/>
                <a:cs typeface="Calibri" panose="020F0502020204030204" pitchFamily="34" charset="0"/>
              </a:rPr>
              <a:t>. </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הבאה היא שכבה </a:t>
            </a:r>
            <a:r>
              <a:rPr lang="en-US" sz="1200" b="0" i="0" u="none" strike="noStrike" kern="1200" baseline="0" dirty="0">
                <a:solidFill>
                  <a:schemeClr val="tx1"/>
                </a:solidFill>
                <a:effectLst/>
                <a:latin typeface="+mn-lt"/>
                <a:ea typeface="+mn-ea"/>
                <a:cs typeface="+mn-cs"/>
              </a:rPr>
              <a:t>fully connected</a:t>
            </a:r>
            <a:r>
              <a:rPr lang="he-IL" sz="1200" u="none" strike="noStrike" kern="1200" baseline="0" dirty="0">
                <a:solidFill>
                  <a:schemeClr val="tx1"/>
                </a:solidFill>
                <a:effectLst/>
                <a:latin typeface="+mn-lt"/>
                <a:ea typeface="+mn-ea"/>
                <a:cs typeface="Calibri" panose="020F0502020204030204" pitchFamily="34" charset="0"/>
              </a:rPr>
              <a:t> שמחברת כל אחת מה 400 </a:t>
            </a:r>
            <a:r>
              <a:rPr lang="en-US" sz="1200" b="0" i="0" u="none" strike="noStrike" kern="1200" baseline="0" dirty="0">
                <a:solidFill>
                  <a:schemeClr val="tx1"/>
                </a:solidFill>
                <a:effectLst/>
                <a:latin typeface="+mn-lt"/>
                <a:ea typeface="+mn-ea"/>
                <a:cs typeface="+mn-cs"/>
              </a:rPr>
              <a:t>Nodes </a:t>
            </a:r>
            <a:r>
              <a:rPr lang="he-IL" sz="1200" u="none" strike="noStrike" kern="1200" baseline="0" dirty="0">
                <a:solidFill>
                  <a:schemeClr val="tx1"/>
                </a:solidFill>
                <a:effectLst/>
                <a:latin typeface="+mn-lt"/>
                <a:ea typeface="+mn-ea"/>
                <a:cs typeface="Calibri" panose="020F0502020204030204" pitchFamily="34" charset="0"/>
              </a:rPr>
              <a:t> מהשכבה הקודמת עם 120 נוירונים. </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יש שכבה </a:t>
            </a:r>
            <a:r>
              <a:rPr lang="en-US" sz="1200" b="0" i="0" u="none" strike="noStrike" kern="1200" baseline="0" dirty="0">
                <a:solidFill>
                  <a:schemeClr val="tx1"/>
                </a:solidFill>
                <a:effectLst/>
                <a:latin typeface="+mn-lt"/>
                <a:ea typeface="+mn-ea"/>
                <a:cs typeface="+mn-cs"/>
              </a:rPr>
              <a:t>fully connected </a:t>
            </a:r>
            <a:r>
              <a:rPr lang="he-IL" sz="1200" u="none" strike="noStrike" kern="1200" baseline="0" dirty="0">
                <a:solidFill>
                  <a:schemeClr val="tx1"/>
                </a:solidFill>
                <a:effectLst/>
                <a:latin typeface="+mn-lt"/>
                <a:ea typeface="+mn-ea"/>
                <a:cs typeface="Calibri" panose="020F0502020204030204" pitchFamily="34" charset="0"/>
              </a:rPr>
              <a:t> עם 84 </a:t>
            </a:r>
            <a:r>
              <a:rPr lang="en-US" sz="1200" b="0" i="0" u="none" strike="noStrike" kern="1200" baseline="0" dirty="0">
                <a:solidFill>
                  <a:schemeClr val="tx1"/>
                </a:solidFill>
                <a:effectLst/>
                <a:latin typeface="+mn-lt"/>
                <a:ea typeface="+mn-ea"/>
                <a:cs typeface="+mn-cs"/>
              </a:rPr>
              <a:t>nodes</a:t>
            </a:r>
            <a:r>
              <a:rPr lang="he-IL" sz="1200" u="none" strike="noStrike" kern="1200" baseline="0" dirty="0">
                <a:solidFill>
                  <a:schemeClr val="tx1"/>
                </a:solidFill>
                <a:effectLst/>
                <a:latin typeface="+mn-lt"/>
                <a:ea typeface="+mn-ea"/>
                <a:cs typeface="Calibri" panose="020F0502020204030204" pitchFamily="34" charset="0"/>
              </a:rPr>
              <a:t> ולבסוף שכבת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y</a:t>
            </a:r>
            <a:r>
              <a:rPr lang="he-IL" sz="1200" u="none" strike="noStrike" kern="1200" baseline="0" dirty="0">
                <a:solidFill>
                  <a:schemeClr val="tx1"/>
                </a:solidFill>
                <a:effectLst/>
                <a:latin typeface="+mn-lt"/>
                <a:ea typeface="+mn-ea"/>
                <a:cs typeface="Calibri" panose="020F0502020204030204" pitchFamily="34" charset="0"/>
              </a:rPr>
              <a:t> שיכול לקבל 10 אפשרויות שונות (ספרות 0-9).</a:t>
            </a:r>
            <a:endParaRPr lang="en-US" sz="1200" b="0" i="0" u="none" strike="noStrike" kern="1200" baseline="0" dirty="0">
              <a:solidFill>
                <a:schemeClr val="tx1"/>
              </a:solidFill>
              <a:effectLst/>
              <a:latin typeface="+mn-lt"/>
              <a:ea typeface="+mn-ea"/>
              <a:cs typeface="+mn-cs"/>
            </a:endParaRPr>
          </a:p>
          <a:p>
            <a:pPr algn="r" rtl="1"/>
            <a:r>
              <a:rPr lang="he-IL" sz="1200" u="sng" strike="noStrike" kern="1200" baseline="0" dirty="0">
                <a:solidFill>
                  <a:schemeClr val="tx1"/>
                </a:solidFill>
                <a:effectLst/>
                <a:latin typeface="+mn-lt"/>
                <a:ea typeface="+mn-ea"/>
                <a:cs typeface="Calibri" panose="020F0502020204030204" pitchFamily="34" charset="0"/>
              </a:rPr>
              <a:t>פונקציית אקטיבציה</a:t>
            </a:r>
          </a:p>
          <a:p>
            <a:pPr algn="r" rtl="1"/>
            <a:r>
              <a:rPr lang="he-IL" sz="1200" u="none" strike="noStrike" kern="1200" baseline="0" dirty="0">
                <a:solidFill>
                  <a:schemeClr val="tx1"/>
                </a:solidFill>
                <a:effectLst/>
                <a:latin typeface="+mn-lt"/>
                <a:ea typeface="+mn-ea"/>
                <a:cs typeface="Calibri" panose="020F0502020204030204" pitchFamily="34" charset="0"/>
              </a:rPr>
              <a:t>אילו היינו ממשים את הרשת הזאת היום, היינו משתמשים ב</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 אבל פה השתמשו ב</a:t>
            </a:r>
            <a:r>
              <a:rPr lang="en-US" sz="1200" b="0" i="0" u="none" strike="noStrike" kern="1200" baseline="0" dirty="0">
                <a:solidFill>
                  <a:schemeClr val="tx1"/>
                </a:solidFill>
                <a:effectLst/>
                <a:latin typeface="+mn-lt"/>
                <a:ea typeface="+mn-ea"/>
                <a:cs typeface="+mn-cs"/>
              </a:rPr>
              <a:t>TANH</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sigmoid</a:t>
            </a:r>
            <a:r>
              <a:rPr lang="he-IL" sz="1200" u="none" strike="noStrike" kern="1200" baseline="0" dirty="0">
                <a:solidFill>
                  <a:schemeClr val="tx1"/>
                </a:solidFill>
                <a:effectLst/>
                <a:latin typeface="+mn-lt"/>
                <a:ea typeface="+mn-ea"/>
                <a:cs typeface="Calibri" panose="020F0502020204030204" pitchFamily="34" charset="0"/>
              </a:rPr>
              <a:t> אחרי כל שכבת קונבולוציה ושכבה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a:t>
            </a:r>
          </a:p>
          <a:p>
            <a:pPr marL="0" marR="0" indent="0" algn="r" defTabSz="914400" rtl="1" eaLnBrk="1" fontAlgn="auto" latinLnBrk="0" hangingPunct="1">
              <a:lnSpc>
                <a:spcPct val="100000"/>
              </a:lnSpc>
              <a:spcBef>
                <a:spcPts val="0"/>
              </a:spcBef>
              <a:spcAft>
                <a:spcPts val="0"/>
              </a:spcAft>
              <a:buClrTx/>
              <a:buSzTx/>
              <a:buFontTx/>
              <a:buNone/>
              <a:tabLst/>
              <a:defRPr/>
            </a:pPr>
            <a:r>
              <a:rPr lang="en-US" dirty="0">
                <a:solidFill>
                  <a:srgbClr val="002D7A"/>
                </a:solidFill>
                <a:effectLst/>
                <a:latin typeface="inherit"/>
              </a:rPr>
              <a:t>INPUT</a:t>
            </a:r>
            <a:r>
              <a:rPr lang="en-US" dirty="0">
                <a:solidFill>
                  <a:srgbClr val="006FE0"/>
                </a:solidFill>
                <a:effectLst/>
                <a:latin typeface="inherit"/>
              </a:rPr>
              <a:t> =&gt; </a:t>
            </a:r>
            <a:r>
              <a:rPr lang="en-US" dirty="0">
                <a:solidFill>
                  <a:srgbClr val="002D7A"/>
                </a:solidFill>
                <a:effectLst/>
                <a:latin typeface="inherit"/>
              </a:rPr>
              <a:t>CONV</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002D7A"/>
                </a:solidFill>
                <a:effectLst/>
                <a:latin typeface="inherit"/>
              </a:rPr>
              <a:t>POOL</a:t>
            </a:r>
            <a:r>
              <a:rPr lang="en-US" dirty="0">
                <a:solidFill>
                  <a:srgbClr val="006FE0"/>
                </a:solidFill>
                <a:effectLst/>
                <a:latin typeface="inherit"/>
              </a:rPr>
              <a:t> =&gt; </a:t>
            </a:r>
            <a:r>
              <a:rPr lang="en-US" dirty="0">
                <a:solidFill>
                  <a:srgbClr val="002D7A"/>
                </a:solidFill>
                <a:effectLst/>
                <a:latin typeface="inherit"/>
              </a:rPr>
              <a:t>CONV</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002D7A"/>
                </a:solidFill>
                <a:effectLst/>
                <a:latin typeface="inherit"/>
              </a:rPr>
              <a:t>POOL</a:t>
            </a:r>
            <a:r>
              <a:rPr lang="en-US" dirty="0">
                <a:solidFill>
                  <a:srgbClr val="006FE0"/>
                </a:solidFill>
                <a:effectLst/>
                <a:latin typeface="inherit"/>
              </a:rPr>
              <a:t> =&gt; </a:t>
            </a:r>
            <a:r>
              <a:rPr lang="en-US" dirty="0">
                <a:solidFill>
                  <a:srgbClr val="800080"/>
                </a:solidFill>
                <a:effectLst/>
                <a:latin typeface="inherit"/>
              </a:rPr>
              <a:t>FC</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800080"/>
                </a:solidFill>
                <a:effectLst/>
                <a:latin typeface="inherit"/>
              </a:rPr>
              <a:t>FC</a:t>
            </a:r>
            <a:endParaRPr lang="en-US" dirty="0">
              <a:solidFill>
                <a:srgbClr val="000000"/>
              </a:solidFill>
              <a:effectLst/>
              <a:latin typeface="inherit"/>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u="none" strike="noStrike" kern="1200" dirty="0">
                <a:solidFill>
                  <a:schemeClr val="tx1"/>
                </a:solidFill>
                <a:effectLst/>
                <a:latin typeface="+mn-lt"/>
                <a:ea typeface="+mn-ea"/>
                <a:cs typeface="Calibri" panose="020F0502020204030204" pitchFamily="34" charset="0"/>
              </a:rPr>
              <a:t>ברשת הזאת יש כ</a:t>
            </a:r>
            <a:r>
              <a:rPr lang="en-US" sz="1200" b="0" i="0" u="none" strike="noStrike" kern="1200" dirty="0">
                <a:solidFill>
                  <a:schemeClr val="tx1"/>
                </a:solidFill>
                <a:effectLst/>
                <a:latin typeface="+mn-lt"/>
                <a:ea typeface="+mn-ea"/>
                <a:cs typeface="+mn-cs"/>
              </a:rPr>
              <a:t>60,000</a:t>
            </a:r>
            <a:r>
              <a:rPr lang="he-IL" sz="1200" u="none" strike="noStrike" kern="1200" baseline="0" dirty="0">
                <a:solidFill>
                  <a:schemeClr val="tx1"/>
                </a:solidFill>
                <a:effectLst/>
                <a:latin typeface="+mn-lt"/>
                <a:ea typeface="+mn-ea"/>
                <a:cs typeface="Calibri" panose="020F0502020204030204" pitchFamily="34" charset="0"/>
              </a:rPr>
              <a:t> פרמטרים וברשתות האקטואליות היום יש בין 10 ל100 מיליון פרמטרים כך שזה לא חריג לראות רשתות שגדולות פי אלף מהרשת הזאת.</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נשים לב שברשת הזאת וזה גם נפוץ ברשתות אחרות, ככל שאנחנו מעמיקים/מתקדמים ברשת, האורך והרוחב של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הולך וקטן אבל מספר ה</a:t>
            </a:r>
            <a:r>
              <a:rPr lang="en-US" sz="1200" b="0" i="0" u="none" strike="noStrike" kern="1200" baseline="0" dirty="0">
                <a:solidFill>
                  <a:schemeClr val="tx1"/>
                </a:solidFill>
                <a:effectLst/>
                <a:latin typeface="+mn-lt"/>
                <a:ea typeface="+mn-ea"/>
                <a:cs typeface="+mn-cs"/>
              </a:rPr>
              <a:t>channel</a:t>
            </a:r>
            <a:r>
              <a:rPr lang="he-IL" sz="1200" u="none" strike="noStrike" kern="1200" baseline="0" dirty="0">
                <a:solidFill>
                  <a:schemeClr val="tx1"/>
                </a:solidFill>
                <a:effectLst/>
                <a:latin typeface="+mn-lt"/>
                <a:ea typeface="+mn-ea"/>
                <a:cs typeface="Calibri" panose="020F0502020204030204" pitchFamily="34" charset="0"/>
              </a:rPr>
              <a:t>ים דווקא גדל.</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המבנה הכללי של הרשת הזאת שמורכבת משכבה אחת או יותר של קונבולוציה ואחריה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ואז עוד שכבת קונבולוציה אחת או יותר ושוב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ולבסוף כמה שכבות </a:t>
            </a:r>
            <a:r>
              <a:rPr lang="en-US" sz="1200" b="0" i="0" u="none" strike="noStrike" kern="1200" baseline="0" dirty="0">
                <a:solidFill>
                  <a:schemeClr val="tx1"/>
                </a:solidFill>
                <a:effectLst/>
                <a:latin typeface="+mn-lt"/>
                <a:ea typeface="+mn-ea"/>
                <a:cs typeface="+mn-cs"/>
              </a:rPr>
              <a:t>fully connected</a:t>
            </a:r>
            <a:r>
              <a:rPr lang="he-IL" sz="1200" u="none" strike="noStrike" kern="1200" baseline="0" dirty="0">
                <a:solidFill>
                  <a:schemeClr val="tx1"/>
                </a:solidFill>
                <a:effectLst/>
                <a:latin typeface="+mn-lt"/>
                <a:ea typeface="+mn-ea"/>
                <a:cs typeface="Calibri" panose="020F0502020204030204" pitchFamily="34" charset="0"/>
              </a:rPr>
              <a:t> ואז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זה גם מבנה כללי שחוזר על עצמו ברשתות אחרות.</a:t>
            </a:r>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דברים מוזרים שלא עושים היום, אבל עשו ברשת הזאת:</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בשכבות הקונבולוציה, פילטרים שונים הסתכלו על </a:t>
            </a:r>
            <a:r>
              <a:rPr lang="en-US" sz="1200" b="0" i="0" u="none" strike="noStrike" kern="1200" baseline="0" dirty="0">
                <a:solidFill>
                  <a:schemeClr val="tx1"/>
                </a:solidFill>
                <a:effectLst/>
                <a:latin typeface="+mn-lt"/>
                <a:ea typeface="+mn-ea"/>
                <a:cs typeface="+mn-cs"/>
              </a:rPr>
              <a:t>channel</a:t>
            </a:r>
            <a:r>
              <a:rPr lang="he-IL" sz="1200" u="none" strike="noStrike" kern="1200" baseline="0" dirty="0">
                <a:solidFill>
                  <a:schemeClr val="tx1"/>
                </a:solidFill>
                <a:effectLst/>
                <a:latin typeface="+mn-lt"/>
                <a:ea typeface="+mn-ea"/>
                <a:cs typeface="Calibri" panose="020F0502020204030204" pitchFamily="34" charset="0"/>
              </a:rPr>
              <a:t>ים שונים, וזה כי מחשבים אז היו הרבה יותר איטיים אז עשו חיבורים כאלה שחוסכים מבחינת חישובית</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 (פחות חיבורים משמע פחות חישובים). וגם מכיוון שבמאמר טענו שזה מוריד את הסימטריות ברשת ובכך "מכריחה" פילטרים שונים ללמוד פיצ'רים שונים ובתקווה משלימים.</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השתמשו ב</a:t>
            </a:r>
            <a:r>
              <a:rPr lang="en-US" sz="1200" b="0" i="0" u="none" strike="noStrike" kern="1200" baseline="0" dirty="0">
                <a:solidFill>
                  <a:schemeClr val="tx1"/>
                </a:solidFill>
                <a:effectLst/>
                <a:latin typeface="+mn-lt"/>
                <a:ea typeface="+mn-ea"/>
                <a:cs typeface="+mn-cs"/>
              </a:rPr>
              <a:t>nonlinearity</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sigmoid</a:t>
            </a:r>
            <a:r>
              <a:rPr lang="he-IL" sz="1200" u="none" strike="noStrike" kern="1200" baseline="0" dirty="0">
                <a:solidFill>
                  <a:schemeClr val="tx1"/>
                </a:solidFill>
                <a:effectLst/>
                <a:latin typeface="+mn-lt"/>
                <a:ea typeface="+mn-ea"/>
                <a:cs typeface="Calibri" panose="020F0502020204030204" pitchFamily="34" charset="0"/>
              </a:rPr>
              <a:t>) וב</a:t>
            </a:r>
            <a:r>
              <a:rPr lang="en-US" sz="1200" b="0" i="0" u="none" strike="noStrike" kern="1200" baseline="0" dirty="0" err="1">
                <a:solidFill>
                  <a:schemeClr val="tx1"/>
                </a:solidFill>
                <a:effectLst/>
                <a:latin typeface="+mn-lt"/>
                <a:ea typeface="+mn-ea"/>
                <a:cs typeface="+mn-cs"/>
              </a:rPr>
              <a:t>TanH</a:t>
            </a:r>
            <a:r>
              <a:rPr lang="he-IL" sz="1200" u="none" strike="noStrike" kern="1200" baseline="0" dirty="0">
                <a:solidFill>
                  <a:schemeClr val="tx1"/>
                </a:solidFill>
                <a:effectLst/>
                <a:latin typeface="+mn-lt"/>
                <a:ea typeface="+mn-ea"/>
                <a:cs typeface="Calibri" panose="020F0502020204030204" pitchFamily="34" charset="0"/>
              </a:rPr>
              <a:t> והיום משתמשים ב</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זוהי הרשת הראשונה שכבר הייתה ממימד יותר גבוה, שהצליחה להתמודד עם קלספיקציה של תמונות של </a:t>
            </a:r>
            <a:r>
              <a:rPr lang="en-US" sz="1200" b="0" i="0" u="none" strike="noStrike" kern="1200" baseline="0" dirty="0" err="1">
                <a:solidFill>
                  <a:schemeClr val="tx1"/>
                </a:solidFill>
                <a:effectLst/>
                <a:latin typeface="+mn-lt"/>
                <a:ea typeface="+mn-ea"/>
                <a:cs typeface="+mn-cs"/>
              </a:rPr>
              <a:t>imagenet</a:t>
            </a:r>
            <a:r>
              <a:rPr lang="he-IL" sz="1200" u="none" strike="noStrike" kern="1200" baseline="0" dirty="0">
                <a:solidFill>
                  <a:schemeClr val="tx1"/>
                </a:solidFill>
                <a:effectLst/>
                <a:latin typeface="+mn-lt"/>
                <a:ea typeface="+mn-ea"/>
                <a:cs typeface="Calibri" panose="020F0502020204030204" pitchFamily="34" charset="0"/>
              </a:rPr>
              <a:t> והיא הצליחה לעקוף את כל המודלים שלא היו מבוססים </a:t>
            </a:r>
            <a:r>
              <a:rPr lang="en-US" sz="1200" b="0" i="0" u="none" strike="noStrike" kern="1200" baseline="0" dirty="0">
                <a:solidFill>
                  <a:schemeClr val="tx1"/>
                </a:solidFill>
                <a:effectLst/>
                <a:latin typeface="+mn-lt"/>
                <a:ea typeface="+mn-ea"/>
                <a:cs typeface="+mn-cs"/>
              </a:rPr>
              <a:t>deep learning</a:t>
            </a:r>
            <a:r>
              <a:rPr lang="he-IL" sz="1200" u="none" strike="noStrike" kern="1200" baseline="0" dirty="0">
                <a:solidFill>
                  <a:schemeClr val="tx1"/>
                </a:solidFill>
                <a:effectLst/>
                <a:latin typeface="+mn-lt"/>
                <a:ea typeface="+mn-ea"/>
                <a:cs typeface="Calibri" panose="020F0502020204030204" pitchFamily="34" charset="0"/>
              </a:rPr>
              <a:t>שקדמו לה. לכן הרשת הזאת מהווה את ההתחלה המשמעותית של המחקר והשימוש ברשתות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מה שאפשר את המעבר המשמעותי הזה לרשתות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גדולות, או לחלופין מנע את ההתקדמות שלהם עד הנקודה הזו, זה: השימוש ב</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לטובת ובאופטמיזציות לחישוב יעיל של קונבולוציות והימצאות של </a:t>
            </a:r>
            <a:r>
              <a:rPr lang="en-US" sz="1200" b="0" i="0" u="none" strike="noStrike" kern="1200" baseline="0" dirty="0">
                <a:solidFill>
                  <a:schemeClr val="tx1"/>
                </a:solidFill>
                <a:effectLst/>
                <a:latin typeface="+mn-lt"/>
                <a:ea typeface="+mn-ea"/>
                <a:cs typeface="+mn-cs"/>
              </a:rPr>
              <a:t>datasets</a:t>
            </a:r>
            <a:r>
              <a:rPr lang="he-IL" sz="1200" u="none" strike="noStrike" kern="1200" baseline="0" dirty="0">
                <a:solidFill>
                  <a:schemeClr val="tx1"/>
                </a:solidFill>
                <a:effectLst/>
                <a:latin typeface="+mn-lt"/>
                <a:ea typeface="+mn-ea"/>
                <a:cs typeface="Calibri" panose="020F0502020204030204" pitchFamily="34" charset="0"/>
              </a:rPr>
              <a:t> גדולים מאוד ומתוייגים.</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הרשת הזאת מקבלת כ</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תמונות </a:t>
            </a:r>
            <a:r>
              <a:rPr lang="en-US" sz="1200" b="0" i="0" u="none" strike="noStrike" kern="1200" baseline="0" dirty="0">
                <a:solidFill>
                  <a:schemeClr val="tx1"/>
                </a:solidFill>
                <a:effectLst/>
                <a:latin typeface="+mn-lt"/>
                <a:ea typeface="+mn-ea"/>
                <a:cs typeface="+mn-cs"/>
              </a:rPr>
              <a:t>RGB</a:t>
            </a:r>
            <a:r>
              <a:rPr lang="he-IL" sz="1200" u="none" strike="noStrike" kern="1200" baseline="0" dirty="0">
                <a:solidFill>
                  <a:schemeClr val="tx1"/>
                </a:solidFill>
                <a:effectLst/>
                <a:latin typeface="+mn-lt"/>
                <a:ea typeface="+mn-ea"/>
                <a:cs typeface="Calibri" panose="020F0502020204030204" pitchFamily="34" charset="0"/>
              </a:rPr>
              <a:t> כך שהמימדים הם </a:t>
            </a:r>
            <a:r>
              <a:rPr lang="en-US" sz="1200" b="0" i="0" u="none" strike="noStrike" kern="1200" baseline="0" dirty="0">
                <a:solidFill>
                  <a:schemeClr val="tx1"/>
                </a:solidFill>
                <a:effectLst/>
                <a:latin typeface="+mn-lt"/>
                <a:ea typeface="+mn-ea"/>
                <a:cs typeface="+mn-cs"/>
              </a:rPr>
              <a:t>227x227x3</a:t>
            </a:r>
            <a:r>
              <a:rPr lang="he-IL" sz="1200" u="none" strike="noStrike" kern="1200" baseline="0" dirty="0">
                <a:solidFill>
                  <a:schemeClr val="tx1"/>
                </a:solidFill>
                <a:effectLst/>
                <a:latin typeface="+mn-lt"/>
                <a:ea typeface="+mn-ea"/>
                <a:cs typeface="Calibri" panose="020F0502020204030204" pitchFamily="34" charset="0"/>
              </a:rPr>
              <a:t>.</a:t>
            </a:r>
          </a:p>
          <a:p>
            <a:pPr marL="171450" indent="-171450" algn="r" rtl="1">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sz="1200" dirty="0">
                <a:latin typeface="+mn-lt"/>
              </a:rPr>
              <a:t>ImageNet</a:t>
            </a:r>
            <a:r>
              <a:rPr lang="he-IL" sz="1200" baseline="0" dirty="0">
                <a:latin typeface="+mn-lt"/>
                <a:cs typeface="Calibri" panose="020F0502020204030204" pitchFamily="34" charset="0"/>
              </a:rPr>
              <a:t> </a:t>
            </a:r>
            <a:r>
              <a:rPr lang="he-IL" sz="1200" dirty="0">
                <a:cs typeface="Calibri" panose="020F0502020204030204" pitchFamily="34" charset="0"/>
              </a:rPr>
              <a:t>זה </a:t>
            </a:r>
            <a:r>
              <a:rPr lang="en-US" sz="1200" dirty="0"/>
              <a:t>dataset</a:t>
            </a:r>
            <a:r>
              <a:rPr lang="he-IL" sz="1200" dirty="0">
                <a:cs typeface="Calibri" panose="020F0502020204030204" pitchFamily="34" charset="0"/>
              </a:rPr>
              <a:t> גדול מאוד של תמונות מתוייגות.</a:t>
            </a:r>
          </a:p>
          <a:p>
            <a:pPr marL="171450" indent="-171450" algn="r" rtl="1">
              <a:buFont typeface="Arial" panose="020B0604020202020204" pitchFamily="34" charset="0"/>
              <a:buChar char="•"/>
            </a:pPr>
            <a:r>
              <a:rPr lang="he-IL" sz="1200" dirty="0">
                <a:cs typeface="Calibri" panose="020F0502020204030204" pitchFamily="34" charset="0"/>
              </a:rPr>
              <a:t>בתחרות ב2012 היו </a:t>
            </a:r>
            <a:r>
              <a:rPr lang="he-IL" sz="1200" kern="1200" dirty="0">
                <a:solidFill>
                  <a:schemeClr val="tx1"/>
                </a:solidFill>
                <a:effectLst/>
                <a:latin typeface="+mn-lt"/>
                <a:ea typeface="+mn-ea"/>
                <a:cs typeface="Calibri" panose="020F0502020204030204" pitchFamily="34" charset="0"/>
              </a:rPr>
              <a:t>1.2</a:t>
            </a:r>
            <a:r>
              <a:rPr lang="he-IL" sz="1200" kern="1200" baseline="0" dirty="0">
                <a:solidFill>
                  <a:schemeClr val="tx1"/>
                </a:solidFill>
                <a:effectLst/>
                <a:latin typeface="+mn-lt"/>
                <a:ea typeface="+mn-ea"/>
                <a:cs typeface="Calibri" panose="020F0502020204030204" pitchFamily="34" charset="0"/>
              </a:rPr>
              <a:t> מיליון </a:t>
            </a:r>
            <a:r>
              <a:rPr lang="he-IL" sz="1200" kern="1200" dirty="0">
                <a:solidFill>
                  <a:schemeClr val="tx1"/>
                </a:solidFill>
                <a:effectLst/>
                <a:latin typeface="+mn-lt"/>
                <a:ea typeface="+mn-ea"/>
                <a:cs typeface="Calibri" panose="020F0502020204030204" pitchFamily="34" charset="0"/>
              </a:rPr>
              <a:t>תמונות מתוייגות לטובת</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training</a:t>
            </a:r>
            <a:r>
              <a:rPr lang="he-IL" sz="1200" kern="1200" dirty="0">
                <a:solidFill>
                  <a:schemeClr val="tx1"/>
                </a:solidFill>
                <a:effectLst/>
                <a:latin typeface="+mn-lt"/>
                <a:ea typeface="+mn-ea"/>
                <a:cs typeface="Calibri" panose="020F0502020204030204" pitchFamily="34" charset="0"/>
              </a:rPr>
              <a:t> ב1000 קטגוריות . (בפועל יש הרבה יותר תמונות במאגר)</a:t>
            </a:r>
          </a:p>
          <a:p>
            <a:pPr marL="171450" indent="-171450" algn="r" rtl="1">
              <a:buFont typeface="Arial" panose="020B0604020202020204" pitchFamily="34" charset="0"/>
              <a:buChar char="•"/>
            </a:pPr>
            <a:r>
              <a:rPr lang="he-IL" sz="1200" dirty="0">
                <a:cs typeface="Calibri" panose="020F0502020204030204" pitchFamily="34" charset="0"/>
              </a:rPr>
              <a:t>התחרות מהווה כמו אולימפיאדה עבור צוותים שעוסקים</a:t>
            </a:r>
            <a:r>
              <a:rPr lang="he-IL" sz="1200" baseline="0" dirty="0">
                <a:cs typeface="Calibri" panose="020F0502020204030204" pitchFamily="34" charset="0"/>
              </a:rPr>
              <a:t> בראיה ממוחשבת מסביב לעולם.</a:t>
            </a:r>
          </a:p>
          <a:p>
            <a:pPr marL="171450" indent="-171450" algn="r" rtl="1">
              <a:buFont typeface="Arial" panose="020B0604020202020204" pitchFamily="34" charset="0"/>
              <a:buChar char="•"/>
            </a:pPr>
            <a:r>
              <a:rPr lang="he-IL" sz="1200" baseline="0" dirty="0">
                <a:cs typeface="Calibri" panose="020F0502020204030204" pitchFamily="34" charset="0"/>
              </a:rPr>
              <a:t>2012 הייתה השנה הראשונה שהשתמשו ב</a:t>
            </a:r>
            <a:r>
              <a:rPr lang="en-US" sz="1200" baseline="0" dirty="0"/>
              <a:t>CNN</a:t>
            </a:r>
            <a:r>
              <a:rPr lang="he-IL" sz="1200" baseline="0" dirty="0">
                <a:cs typeface="Calibri" panose="020F0502020204030204" pitchFamily="34" charset="0"/>
              </a:rPr>
              <a:t> לקבל </a:t>
            </a:r>
            <a:r>
              <a:rPr lang="en-US" sz="1200" dirty="0"/>
              <a:t>top 5 test error rate of 15.3%. </a:t>
            </a:r>
            <a:r>
              <a:rPr lang="he-IL" sz="1200" dirty="0">
                <a:cs typeface="Calibri" panose="020F0502020204030204" pitchFamily="34" charset="0"/>
              </a:rPr>
              <a:t>.</a:t>
            </a:r>
          </a:p>
          <a:p>
            <a:pPr marL="171450" indent="-171450" algn="r" rtl="1">
              <a:buFont typeface="Arial" panose="020B0604020202020204" pitchFamily="34" charset="0"/>
              <a:buChar char="•"/>
            </a:pPr>
            <a:r>
              <a:rPr lang="en-US" sz="1200" dirty="0"/>
              <a:t>(Top 5 error is the rate at which, given an image, the model does not output the correct label with its top 5 predictions)</a:t>
            </a:r>
            <a:endParaRPr lang="he-IL" sz="1200" dirty="0">
              <a:cs typeface="Calibri" panose="020F0502020204030204" pitchFamily="34" charset="0"/>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לשם השוואה, השני אחריו קיבל </a:t>
            </a:r>
            <a:r>
              <a:rPr lang="en-US" sz="1200" b="0" i="0" u="none" strike="noStrike" kern="1200" baseline="0" dirty="0">
                <a:solidFill>
                  <a:schemeClr val="tx1"/>
                </a:solidFill>
                <a:effectLst/>
                <a:latin typeface="+mn-lt"/>
                <a:ea typeface="+mn-ea"/>
                <a:cs typeface="+mn-cs"/>
              </a:rPr>
              <a:t>26.2%</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אפשר לראות את השיפור המשמעותי שהביא הפתרון ב</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t>75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מבנה הרשת הכללי מופיע משמאל – שכבת </a:t>
            </a:r>
            <a:r>
              <a:rPr lang="en-US" sz="1200" b="0" i="0" u="none" strike="noStrike" kern="1200" baseline="0" dirty="0">
                <a:solidFill>
                  <a:schemeClr val="tx1"/>
                </a:solidFill>
                <a:effectLst/>
                <a:latin typeface="+mn-lt"/>
                <a:ea typeface="+mn-ea"/>
                <a:cs typeface="+mn-cs"/>
              </a:rPr>
              <a:t>conv</a:t>
            </a:r>
            <a:r>
              <a:rPr lang="he-IL" sz="1200" u="none" strike="noStrike" kern="1200" baseline="0" dirty="0">
                <a:solidFill>
                  <a:schemeClr val="tx1"/>
                </a:solidFill>
                <a:effectLst/>
                <a:latin typeface="+mn-lt"/>
                <a:ea typeface="+mn-ea"/>
                <a:cs typeface="Calibri" panose="020F0502020204030204" pitchFamily="34" charset="0"/>
              </a:rPr>
              <a:t> ואחריה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ואז נורמליזציה וכו. בסוף יש 2 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שמופיעות לפני ה</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האחרון אל ה</a:t>
            </a:r>
            <a:r>
              <a:rPr lang="en-US" sz="1200" b="0" i="0" u="none" strike="noStrike" kern="1200" baseline="0" dirty="0">
                <a:solidFill>
                  <a:schemeClr val="tx1"/>
                </a:solidFill>
                <a:effectLst/>
                <a:latin typeface="+mn-lt"/>
                <a:ea typeface="+mn-ea"/>
                <a:cs typeface="+mn-cs"/>
              </a:rPr>
              <a:t>output classes</a:t>
            </a:r>
            <a:r>
              <a:rPr lang="he-IL" sz="1200" u="none" strike="noStrike" kern="1200" baseline="0" dirty="0">
                <a:solidFill>
                  <a:schemeClr val="tx1"/>
                </a:solidFill>
                <a:effectLst/>
                <a:latin typeface="+mn-lt"/>
                <a:ea typeface="+mn-ea"/>
                <a:cs typeface="Calibri" panose="020F0502020204030204" pitchFamily="34" charset="0"/>
              </a:rPr>
              <a:t>. סה"כ 5 שכבות קונבולוציה והיא יחסית דומה לארכיטקטורה הקודמת שראינו.</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ננסה להבין קצת את המימדים של הארכיטקטורה הזו.</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השכבה הראשונה היא שכבת קונבולוציה עם 96 פילטרים בגודל </a:t>
            </a:r>
            <a:r>
              <a:rPr lang="en-US" sz="1200" b="0" i="0" u="none" strike="noStrike" kern="1200" baseline="0" dirty="0">
                <a:solidFill>
                  <a:schemeClr val="tx1"/>
                </a:solidFill>
                <a:effectLst/>
                <a:latin typeface="+mn-lt"/>
                <a:ea typeface="+mn-ea"/>
                <a:cs typeface="+mn-cs"/>
              </a:rPr>
              <a:t>11x11</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4. מה גודל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אחרי שכבה זו?</a:t>
            </a: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שהמימדים קטנו משמעותית (בערך חלקי 4 בגובה והרוחב) וזה משום שיש לנו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גדול של 4.</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מה מספר הפרמטרים עבור שכבה זו? ה-3 מגיע מזה שיש לנו </a:t>
            </a:r>
            <a:r>
              <a:rPr lang="en-US" sz="1200" b="0" i="0" u="none" strike="noStrike" kern="1200" baseline="0" dirty="0">
                <a:solidFill>
                  <a:schemeClr val="tx1"/>
                </a:solidFill>
                <a:effectLst/>
                <a:latin typeface="+mn-lt"/>
                <a:ea typeface="+mn-ea"/>
                <a:cs typeface="+mn-cs"/>
              </a:rPr>
              <a:t> 3 input channels</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 אלה</a:t>
            </a:r>
            <a:r>
              <a:rPr lang="he-IL" sz="1200" kern="1200" baseline="0" dirty="0">
                <a:solidFill>
                  <a:schemeClr val="tx1"/>
                </a:solidFill>
                <a:effectLst/>
                <a:latin typeface="+mn-lt"/>
                <a:ea typeface="+mn-ea"/>
                <a:cs typeface="Calibri" panose="020F0502020204030204" pitchFamily="34" charset="0"/>
              </a:rPr>
              <a:t> 96 הפילטרים של שכבת ה</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הראשונה.</a:t>
            </a:r>
          </a:p>
          <a:p>
            <a:pPr algn="r" rtl="1"/>
            <a:r>
              <a:rPr lang="he-IL" sz="1200" kern="1200" baseline="0" dirty="0">
                <a:solidFill>
                  <a:schemeClr val="tx1"/>
                </a:solidFill>
                <a:effectLst/>
                <a:latin typeface="+mn-lt"/>
                <a:ea typeface="+mn-ea"/>
                <a:cs typeface="Calibri" panose="020F0502020204030204" pitchFamily="34" charset="0"/>
              </a:rPr>
              <a:t>כשהפילטרים נראים לנו מסודרים ועם </a:t>
            </a:r>
            <a:r>
              <a:rPr lang="en-US" sz="1200" b="0" i="0" kern="1200" baseline="0" dirty="0">
                <a:solidFill>
                  <a:schemeClr val="tx1"/>
                </a:solidFill>
                <a:effectLst/>
                <a:latin typeface="+mn-lt"/>
                <a:ea typeface="+mn-ea"/>
                <a:cs typeface="+mn-cs"/>
              </a:rPr>
              <a:t>patterns</a:t>
            </a:r>
            <a:r>
              <a:rPr lang="he-IL" sz="1200" kern="1200" baseline="0" dirty="0">
                <a:solidFill>
                  <a:schemeClr val="tx1"/>
                </a:solidFill>
                <a:effectLst/>
                <a:latin typeface="+mn-lt"/>
                <a:ea typeface="+mn-ea"/>
                <a:cs typeface="Calibri" panose="020F0502020204030204" pitchFamily="34" charset="0"/>
              </a:rPr>
              <a:t> ברורים, זה לרוב אומר שהרשת אומנה היטב.</a:t>
            </a:r>
          </a:p>
          <a:p>
            <a:pPr algn="r" rtl="1"/>
            <a:r>
              <a:rPr lang="he-IL" sz="1200" kern="1200" baseline="0" dirty="0">
                <a:solidFill>
                  <a:schemeClr val="tx1"/>
                </a:solidFill>
                <a:effectLst/>
                <a:latin typeface="+mn-lt"/>
                <a:ea typeface="+mn-ea"/>
                <a:cs typeface="Calibri" panose="020F0502020204030204" pitchFamily="34" charset="0"/>
              </a:rPr>
              <a:t>במקרה הזה אנחנו רואים קבוצה אחת של </a:t>
            </a:r>
            <a:r>
              <a:rPr lang="en-US" sz="1200" b="0" i="0" kern="1200" baseline="0" dirty="0">
                <a:solidFill>
                  <a:schemeClr val="tx1"/>
                </a:solidFill>
                <a:effectLst/>
                <a:latin typeface="+mn-lt"/>
                <a:ea typeface="+mn-ea"/>
                <a:cs typeface="+mn-cs"/>
              </a:rPr>
              <a:t>grayscale features</a:t>
            </a:r>
            <a:r>
              <a:rPr lang="he-IL" sz="1200" kern="1200" baseline="0" dirty="0">
                <a:solidFill>
                  <a:schemeClr val="tx1"/>
                </a:solidFill>
                <a:effectLst/>
                <a:latin typeface="+mn-lt"/>
                <a:ea typeface="+mn-ea"/>
                <a:cs typeface="Calibri" panose="020F0502020204030204" pitchFamily="34" charset="0"/>
              </a:rPr>
              <a:t> וקבוצה שניה של</a:t>
            </a:r>
            <a:r>
              <a:rPr lang="en-US" sz="1200" b="0" i="0" kern="1200" baseline="0" dirty="0">
                <a:solidFill>
                  <a:schemeClr val="tx1"/>
                </a:solidFill>
                <a:effectLst/>
                <a:latin typeface="+mn-lt"/>
                <a:ea typeface="+mn-ea"/>
                <a:cs typeface="+mn-cs"/>
              </a:rPr>
              <a:t> </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 color features</a:t>
            </a:r>
            <a:r>
              <a:rPr lang="he-IL" sz="1200" kern="1200" baseline="0" dirty="0">
                <a:solidFill>
                  <a:schemeClr val="tx1"/>
                </a:solidFill>
                <a:effectLst/>
                <a:latin typeface="+mn-lt"/>
                <a:ea typeface="+mn-ea"/>
                <a:cs typeface="Calibri" panose="020F0502020204030204" pitchFamily="34" charset="0"/>
              </a:rPr>
              <a:t> וזה מכיוון שהארכיטקטורה של הרשת הזאת מתוכננת ב-2 </a:t>
            </a:r>
            <a:r>
              <a:rPr lang="en-US" sz="1200" b="0" i="0" kern="1200" baseline="0" dirty="0">
                <a:solidFill>
                  <a:schemeClr val="tx1"/>
                </a:solidFill>
                <a:effectLst/>
                <a:latin typeface="+mn-lt"/>
                <a:ea typeface="+mn-ea"/>
                <a:cs typeface="+mn-cs"/>
              </a:rPr>
              <a:t>streams</a:t>
            </a:r>
            <a:r>
              <a:rPr lang="he-IL" sz="1200" kern="1200" baseline="0" dirty="0">
                <a:solidFill>
                  <a:schemeClr val="tx1"/>
                </a:solidFill>
                <a:effectLst/>
                <a:latin typeface="+mn-lt"/>
                <a:ea typeface="+mn-ea"/>
                <a:cs typeface="Calibri" panose="020F0502020204030204" pitchFamily="34" charset="0"/>
              </a:rPr>
              <a:t> כדי שתוכל לרוץ על 2 מכונות שונות, כלומר 2 </a:t>
            </a:r>
            <a:r>
              <a:rPr lang="en-US" sz="1200" b="0" i="0" kern="1200" baseline="0" dirty="0">
                <a:solidFill>
                  <a:schemeClr val="tx1"/>
                </a:solidFill>
                <a:effectLst/>
                <a:latin typeface="+mn-lt"/>
                <a:ea typeface="+mn-ea"/>
                <a:cs typeface="+mn-cs"/>
              </a:rPr>
              <a:t>GPUs</a:t>
            </a:r>
            <a:r>
              <a:rPr lang="he-IL" sz="1200" kern="1200" baseline="0" dirty="0">
                <a:solidFill>
                  <a:schemeClr val="tx1"/>
                </a:solidFill>
                <a:effectLst/>
                <a:latin typeface="+mn-lt"/>
                <a:ea typeface="+mn-ea"/>
                <a:cs typeface="Calibri" panose="020F0502020204030204" pitchFamily="34" charset="0"/>
              </a:rPr>
              <a:t> נפרדים.</a:t>
            </a:r>
            <a:endParaRPr lang="en-US" sz="1200" b="0" i="0"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48 הפילטרים העליונים למדו על </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אחד והתחתונים על השניה.</a:t>
            </a:r>
          </a:p>
        </p:txBody>
      </p:sp>
      <p:sp>
        <p:nvSpPr>
          <p:cNvPr id="4" name="Slide Number Placeholder 3"/>
          <p:cNvSpPr>
            <a:spLocks noGrp="1"/>
          </p:cNvSpPr>
          <p:nvPr>
            <p:ph type="sldNum" sz="quarter" idx="10"/>
          </p:nvPr>
        </p:nvSpPr>
        <p:spPr/>
        <p:txBody>
          <a:bodyPr/>
          <a:lstStyle/>
          <a:p>
            <a:fld id="{9312A9C9-7209-43C8-B253-1255A1B545E0}" type="slidenum">
              <a:rPr lang="en-US" smtClean="0"/>
              <a:t>77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השכבה השניה היא שכבת של</a:t>
            </a:r>
            <a:r>
              <a:rPr lang="en-US" sz="1200" b="0" i="0" u="none" strike="noStrike" kern="1200" baseline="0" dirty="0">
                <a:solidFill>
                  <a:schemeClr val="tx1"/>
                </a:solidFill>
                <a:effectLst/>
                <a:latin typeface="+mn-lt"/>
                <a:ea typeface="+mn-ea"/>
                <a:cs typeface="+mn-cs"/>
              </a:rPr>
              <a:t> max pooling </a:t>
            </a:r>
            <a:r>
              <a:rPr lang="he-IL" sz="1200" u="none" strike="noStrike" kern="1200" baseline="0" dirty="0">
                <a:solidFill>
                  <a:schemeClr val="tx1"/>
                </a:solidFill>
                <a:effectLst/>
                <a:latin typeface="+mn-lt"/>
                <a:ea typeface="+mn-ea"/>
                <a:cs typeface="Calibri" panose="020F0502020204030204" pitchFamily="34" charset="0"/>
              </a:rPr>
              <a:t> עם פילטרים בגודל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2. מה גודל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אחרי שכבה זו?</a:t>
            </a:r>
            <a:endParaRPr lang="en-US" sz="1200" b="0" i="0" u="none" strike="noStrike" kern="1200" baseline="0" dirty="0">
              <a:solidFill>
                <a:schemeClr val="tx1"/>
              </a:solidFill>
              <a:effectLst/>
              <a:latin typeface="+mn-lt"/>
              <a:ea typeface="+mn-ea"/>
              <a:cs typeface="+mn-cs"/>
            </a:endParaRPr>
          </a:p>
          <a:p>
            <a:pPr algn="r" rtl="1"/>
            <a:r>
              <a:rPr lang="en-US" sz="1200" b="0" i="0" u="none" strike="noStrike" kern="1200" baseline="0" dirty="0">
                <a:solidFill>
                  <a:schemeClr val="tx1"/>
                </a:solidFill>
                <a:effectLst/>
                <a:latin typeface="+mn-lt"/>
                <a:ea typeface="+mn-ea"/>
                <a:cs typeface="+mn-cs"/>
              </a:rPr>
              <a:t>0!</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u="none" strike="noStrike" kern="1200" dirty="0">
                <a:solidFill>
                  <a:schemeClr val="tx1"/>
                </a:solidFill>
                <a:effectLst/>
                <a:latin typeface="+mn-lt"/>
                <a:ea typeface="+mn-ea"/>
                <a:cs typeface="+mn-cs"/>
              </a:rPr>
              <a:t>Same</a:t>
            </a:r>
            <a:r>
              <a:rPr lang="en-US" sz="1200" b="0" i="0" u="none" strike="noStrike" kern="1200" baseline="0" dirty="0">
                <a:solidFill>
                  <a:schemeClr val="tx1"/>
                </a:solidFill>
                <a:effectLst/>
                <a:latin typeface="+mn-lt"/>
                <a:ea typeface="+mn-ea"/>
                <a:cs typeface="+mn-cs"/>
              </a:rPr>
              <a:t> convolution</a:t>
            </a:r>
            <a:r>
              <a:rPr lang="he-IL" sz="1200" u="none" strike="noStrike" kern="1200" baseline="0" dirty="0">
                <a:solidFill>
                  <a:schemeClr val="tx1"/>
                </a:solidFill>
                <a:effectLst/>
                <a:latin typeface="+mn-lt"/>
                <a:ea typeface="+mn-ea"/>
                <a:cs typeface="Calibri" panose="020F0502020204030204" pitchFamily="34" charset="0"/>
              </a:rPr>
              <a:t> – משמרת את המימדים של הגובה והרוחב של התמונה על ידי </a:t>
            </a:r>
            <a:r>
              <a:rPr lang="en-US" sz="1200" b="0" i="0" u="none" strike="noStrike" kern="1200" baseline="0" dirty="0">
                <a:solidFill>
                  <a:schemeClr val="tx1"/>
                </a:solidFill>
                <a:effectLst/>
                <a:latin typeface="+mn-lt"/>
                <a:ea typeface="+mn-ea"/>
                <a:cs typeface="+mn-cs"/>
              </a:rPr>
              <a:t>padding</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אם נכפיל </a:t>
            </a:r>
            <a:r>
              <a:rPr lang="en-US" sz="1200" b="0" i="0" u="none" strike="noStrike" kern="1200" baseline="0" dirty="0">
                <a:solidFill>
                  <a:schemeClr val="tx1"/>
                </a:solidFill>
                <a:effectLst/>
                <a:latin typeface="+mn-lt"/>
                <a:ea typeface="+mn-ea"/>
                <a:cs typeface="+mn-cs"/>
              </a:rPr>
              <a:t>6x6x256</a:t>
            </a:r>
            <a:r>
              <a:rPr lang="he-IL" sz="1200" u="none" strike="noStrike" kern="1200" baseline="0" dirty="0">
                <a:solidFill>
                  <a:schemeClr val="tx1"/>
                </a:solidFill>
                <a:effectLst/>
                <a:latin typeface="+mn-lt"/>
                <a:ea typeface="+mn-ea"/>
                <a:cs typeface="Calibri" panose="020F0502020204030204" pitchFamily="34" charset="0"/>
              </a:rPr>
              <a:t> אנחנו מקבלים 9216 אז לפעמים מציירים את זה כעוד שכבה עם 9216 </a:t>
            </a:r>
            <a:r>
              <a:rPr lang="en-US" sz="1200" b="0" i="0" u="none" strike="noStrike" kern="1200" baseline="0" dirty="0">
                <a:solidFill>
                  <a:schemeClr val="tx1"/>
                </a:solidFill>
                <a:effectLst/>
                <a:latin typeface="+mn-lt"/>
                <a:ea typeface="+mn-ea"/>
                <a:cs typeface="+mn-cs"/>
              </a:rPr>
              <a:t>Nodes</a:t>
            </a:r>
            <a:r>
              <a:rPr lang="he-IL" sz="1200" u="none" strike="noStrike" kern="1200" baseline="0" dirty="0">
                <a:solidFill>
                  <a:schemeClr val="tx1"/>
                </a:solidFill>
                <a:effectLst/>
                <a:latin typeface="+mn-lt"/>
                <a:ea typeface="+mn-ea"/>
                <a:cs typeface="Calibri" panose="020F0502020204030204" pitchFamily="34" charset="0"/>
              </a:rPr>
              <a:t> ואחר כך יש שכבת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שהם יהיו מחוברים אליה.</a:t>
            </a:r>
            <a:endParaRPr lang="he-IL" sz="1200" u="none" strike="noStrike" kern="1200" dirty="0">
              <a:solidFill>
                <a:schemeClr val="tx1"/>
              </a:solidFill>
              <a:effectLst/>
              <a:latin typeface="+mn-lt"/>
              <a:ea typeface="+mn-ea"/>
              <a:cs typeface="Calibri" panose="020F0502020204030204" pitchFamily="34" charset="0"/>
            </a:endParaRPr>
          </a:p>
          <a:p>
            <a:endParaRPr lang="he-IL" sz="1200" u="none" strike="noStrike" kern="1200" dirty="0">
              <a:solidFill>
                <a:schemeClr val="tx1"/>
              </a:solidFill>
              <a:effectLst/>
              <a:latin typeface="+mn-lt"/>
              <a:ea typeface="+mn-ea"/>
              <a:cs typeface="Calibri" panose="020F0502020204030204" pitchFamily="34" charset="0"/>
            </a:endParaRPr>
          </a:p>
          <a:p>
            <a:endParaRPr lang="he-IL" sz="1200" u="none" strike="noStrike" kern="1200" dirty="0">
              <a:solidFill>
                <a:schemeClr val="tx1"/>
              </a:solidFill>
              <a:effectLst/>
              <a:latin typeface="+mn-lt"/>
              <a:ea typeface="+mn-ea"/>
              <a:cs typeface="Calibri" panose="020F0502020204030204" pitchFamily="34" charset="0"/>
            </a:endParaRPr>
          </a:p>
          <a:p>
            <a:r>
              <a:rPr lang="en-US" sz="1200" b="0" i="0" kern="1200" dirty="0">
                <a:solidFill>
                  <a:schemeClr val="tx1"/>
                </a:solidFill>
                <a:effectLst/>
                <a:latin typeface="+mn-lt"/>
                <a:ea typeface="+mn-ea"/>
                <a:cs typeface="+mn-cs"/>
              </a:rPr>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נבצע את הנגזרות החלקיות האלה ונקבל...</a:t>
            </a:r>
            <a:r>
              <a:rPr lang="he-IL" sz="1200" kern="1200" baseline="0" dirty="0">
                <a:solidFill>
                  <a:schemeClr val="tx1"/>
                </a:solidFill>
                <a:effectLst/>
                <a:latin typeface="+mn-lt"/>
                <a:ea typeface="+mn-ea"/>
                <a:cs typeface="Calibri" panose="020F0502020204030204" pitchFamily="34" charset="0"/>
              </a:rPr>
              <a:t> עמוד הבא</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62</a:t>
            </a:fld>
            <a:endParaRPr lang="en-US"/>
          </a:p>
        </p:txBody>
      </p:sp>
    </p:spTree>
    <p:extLst>
      <p:ext uri="{BB962C8B-B14F-4D97-AF65-F5344CB8AC3E}">
        <p14:creationId xmlns:p14="http://schemas.microsoft.com/office/powerpoint/2010/main" val="3163547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CNNs</a:t>
            </a:r>
            <a:r>
              <a:rPr lang="he-IL" dirty="0">
                <a:cs typeface="Calibri" panose="020F0502020204030204" pitchFamily="34" charset="0"/>
              </a:rPr>
              <a:t> עמוקים שמשתמשים ב</a:t>
            </a:r>
            <a:r>
              <a:rPr lang="en-US" dirty="0"/>
              <a:t>RELU</a:t>
            </a:r>
            <a:r>
              <a:rPr lang="he-IL" dirty="0">
                <a:cs typeface="Calibri" panose="020F0502020204030204" pitchFamily="34" charset="0"/>
              </a:rPr>
              <a:t>, עושים </a:t>
            </a:r>
            <a:r>
              <a:rPr lang="en-US" dirty="0"/>
              <a:t>training</a:t>
            </a:r>
            <a:r>
              <a:rPr lang="he-IL" baseline="0" dirty="0">
                <a:cs typeface="Calibri" panose="020F0502020204030204" pitchFamily="34" charset="0"/>
              </a:rPr>
              <a:t> פי כמה יותר מהר מאשר כאלה שמבוססים על </a:t>
            </a:r>
            <a:r>
              <a:rPr lang="en-US" baseline="0" dirty="0" err="1"/>
              <a:t>tanh</a:t>
            </a:r>
            <a:r>
              <a:rPr lang="he-IL" baseline="0" dirty="0">
                <a:cs typeface="Calibri" panose="020F0502020204030204" pitchFamily="34" charset="0"/>
              </a:rPr>
              <a:t> וזה מאפשר ללמוד רשת שהיא עמוקה .</a:t>
            </a:r>
            <a:endParaRPr lang="en-US" baseline="0" dirty="0"/>
          </a:p>
          <a:p>
            <a:pPr marL="171450" indent="-171450" algn="r" rtl="1">
              <a:buFont typeface="Arial" panose="020B0604020202020204" pitchFamily="34" charset="0"/>
              <a:buChar char="•"/>
            </a:pPr>
            <a:r>
              <a:rPr lang="he-IL" baseline="0" dirty="0">
                <a:cs typeface="Calibri" panose="020F0502020204030204" pitchFamily="34" charset="0"/>
              </a:rPr>
              <a:t>השתמשו בשכבות נורמליזציה (</a:t>
            </a:r>
            <a:r>
              <a:rPr lang="en-US" sz="1200" b="0" i="0" u="none" strike="noStrike" kern="1200" dirty="0">
                <a:solidFill>
                  <a:schemeClr val="tx1"/>
                </a:solidFill>
                <a:effectLst/>
                <a:latin typeface="+mn-lt"/>
                <a:ea typeface="+mn-ea"/>
                <a:cs typeface="+mn-cs"/>
              </a:rPr>
              <a:t>Local Response Normalization</a:t>
            </a:r>
            <a:r>
              <a:rPr lang="he-IL" sz="1200" u="none" strike="noStrike" kern="1200" dirty="0">
                <a:solidFill>
                  <a:schemeClr val="tx1"/>
                </a:solidFill>
                <a:effectLst/>
                <a:latin typeface="+mn-lt"/>
                <a:ea typeface="+mn-ea"/>
                <a:cs typeface="Calibri" panose="020F0502020204030204" pitchFamily="34" charset="0"/>
              </a:rPr>
              <a:t>)</a:t>
            </a:r>
            <a:r>
              <a:rPr lang="he-IL" baseline="0" dirty="0">
                <a:cs typeface="Calibri" panose="020F0502020204030204" pitchFamily="34" charset="0"/>
              </a:rPr>
              <a:t> כדי לנרמל את התגובה במיקום מסויים (פיקסל מסויים ) בין ה</a:t>
            </a:r>
            <a:r>
              <a:rPr lang="en-US" baseline="0" dirty="0"/>
              <a:t>channels</a:t>
            </a:r>
            <a:r>
              <a:rPr lang="he-IL" baseline="0" dirty="0">
                <a:cs typeface="Calibri" panose="020F0502020204030204" pitchFamily="34" charset="0"/>
              </a:rPr>
              <a:t>. המוטיבציה לזה הייתה שלכל מקום בתמונה, אנחנו לא רוצים שיהיו יותר מידי נוירונים עם תגובה מאוד חזקה. בהמשך הראו שאין לזה כל כך השפעה אז לא עושים את זה יותר.</a:t>
            </a:r>
          </a:p>
          <a:p>
            <a:pPr marL="171450" indent="-171450" algn="r" rtl="1">
              <a:buFont typeface="Arial" panose="020B0604020202020204" pitchFamily="34" charset="0"/>
              <a:buChar char="•"/>
            </a:pPr>
            <a:r>
              <a:rPr lang="en-US" sz="1200" dirty="0"/>
              <a:t>data augmentation</a:t>
            </a:r>
            <a:r>
              <a:rPr lang="he-IL" sz="1200" dirty="0">
                <a:cs typeface="Calibri" panose="020F0502020204030204" pitchFamily="34" charset="0"/>
              </a:rPr>
              <a:t> הכוונה לסיבוב, שכפול, מראה, הוספת </a:t>
            </a:r>
            <a:r>
              <a:rPr lang="en-US" sz="1200" dirty="0"/>
              <a:t>jitter</a:t>
            </a:r>
            <a:r>
              <a:rPr lang="he-IL" sz="1200" baseline="0" dirty="0">
                <a:cs typeface="Calibri" panose="020F0502020204030204" pitchFamily="34" charset="0"/>
              </a:rPr>
              <a:t> ומניפוליו</a:t>
            </a:r>
            <a:r>
              <a:rPr lang="en-US" sz="1200" baseline="0" dirty="0"/>
              <a:t>,</a:t>
            </a:r>
            <a:r>
              <a:rPr lang="he-IL" sz="1200" baseline="0" dirty="0">
                <a:cs typeface="Calibri" panose="020F0502020204030204" pitchFamily="34" charset="0"/>
              </a:rPr>
              <a:t> נוספו</a:t>
            </a:r>
            <a:r>
              <a:rPr lang="en-US" sz="1200" baseline="0" dirty="0"/>
              <a:t>,</a:t>
            </a:r>
            <a:r>
              <a:rPr lang="he-IL" sz="1200" baseline="0" dirty="0">
                <a:cs typeface="Calibri" panose="020F0502020204030204" pitchFamily="34" charset="0"/>
              </a:rPr>
              <a:t> שראינו בשבוע שעבר.</a:t>
            </a:r>
            <a:endParaRPr lang="en-US" sz="1200" baseline="0" dirty="0"/>
          </a:p>
          <a:p>
            <a:pPr marL="171450" indent="-171450" algn="r" rtl="1">
              <a:buFont typeface="Arial" panose="020B0604020202020204" pitchFamily="34" charset="0"/>
              <a:buChar char="•"/>
            </a:pPr>
            <a:r>
              <a:rPr lang="en-US" sz="1200" baseline="0" dirty="0"/>
              <a:t>Dropout</a:t>
            </a:r>
            <a:endParaRPr lang="he-IL" sz="1200" baseline="0" dirty="0">
              <a:cs typeface="Calibri" panose="020F0502020204030204" pitchFamily="34" charset="0"/>
            </a:endParaRPr>
          </a:p>
          <a:p>
            <a:pPr marL="171450" indent="-171450" algn="r" rtl="1">
              <a:buFont typeface="Arial" panose="020B0604020202020204" pitchFamily="34" charset="0"/>
              <a:buChar char="•"/>
            </a:pPr>
            <a:r>
              <a:rPr lang="en-US" sz="1200" baseline="0" dirty="0"/>
              <a:t>Ensemble</a:t>
            </a:r>
            <a:r>
              <a:rPr lang="he-IL" sz="1200" baseline="0" dirty="0">
                <a:cs typeface="Calibri" panose="020F0502020204030204" pitchFamily="34" charset="0"/>
              </a:rPr>
              <a:t> – הכוונה שהם אימנו מספר רשתות כאלה ועשו ממוצע בסוף לקבל תוצאות טובות יותר</a:t>
            </a:r>
          </a:p>
        </p:txBody>
      </p:sp>
      <p:sp>
        <p:nvSpPr>
          <p:cNvPr id="4" name="Slide Number Placeholder 3"/>
          <p:cNvSpPr>
            <a:spLocks noGrp="1"/>
          </p:cNvSpPr>
          <p:nvPr>
            <p:ph type="sldNum" sz="quarter" idx="10"/>
          </p:nvPr>
        </p:nvSpPr>
        <p:spPr/>
        <p:txBody>
          <a:bodyPr/>
          <a:lstStyle/>
          <a:p>
            <a:fld id="{9312A9C9-7209-43C8-B253-1255A1B545E0}" type="slidenum">
              <a:rPr lang="en-US" smtClean="0"/>
              <a:t>81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dirty="0">
                <a:solidFill>
                  <a:schemeClr val="tx1"/>
                </a:solidFill>
                <a:effectLst/>
                <a:latin typeface="+mn-lt"/>
                <a:ea typeface="+mn-ea"/>
                <a:cs typeface="Calibri" panose="020F0502020204030204" pitchFamily="34" charset="0"/>
              </a:rPr>
              <a:t>עם</a:t>
            </a:r>
            <a:r>
              <a:rPr lang="he-IL" sz="1200" u="none" strike="noStrike" kern="1200" baseline="0" dirty="0">
                <a:solidFill>
                  <a:schemeClr val="tx1"/>
                </a:solidFill>
                <a:effectLst/>
                <a:latin typeface="+mn-lt"/>
                <a:ea typeface="+mn-ea"/>
                <a:cs typeface="Calibri" panose="020F0502020204030204" pitchFamily="34" charset="0"/>
              </a:rPr>
              <a:t> 2 </a:t>
            </a:r>
            <a:r>
              <a:rPr lang="en-US" sz="1200" b="0" i="0" u="none" strike="noStrike" kern="1200" baseline="0" dirty="0">
                <a:solidFill>
                  <a:schemeClr val="tx1"/>
                </a:solidFill>
                <a:effectLst/>
                <a:latin typeface="+mn-lt"/>
                <a:ea typeface="+mn-ea"/>
                <a:cs typeface="+mn-cs"/>
              </a:rPr>
              <a:t>GPUs</a:t>
            </a:r>
            <a:r>
              <a:rPr lang="he-IL" sz="1200" u="none" strike="noStrike" kern="1200" baseline="0" dirty="0">
                <a:solidFill>
                  <a:schemeClr val="tx1"/>
                </a:solidFill>
                <a:effectLst/>
                <a:latin typeface="+mn-lt"/>
                <a:ea typeface="+mn-ea"/>
                <a:cs typeface="Calibri" panose="020F0502020204030204" pitchFamily="34" charset="0"/>
              </a:rPr>
              <a:t> מסוג </a:t>
            </a:r>
            <a:r>
              <a:rPr lang="en-US" dirty="0"/>
              <a:t>GTX 580 3GB </a:t>
            </a:r>
            <a:r>
              <a:rPr lang="he-IL" dirty="0">
                <a:cs typeface="Calibri" panose="020F0502020204030204" pitchFamily="34" charset="0"/>
              </a:rPr>
              <a:t>, לקח 5-6 ימים ל</a:t>
            </a:r>
            <a:r>
              <a:rPr lang="en-US" dirty="0"/>
              <a:t>training</a:t>
            </a:r>
            <a:r>
              <a:rPr lang="he-IL" baseline="0" dirty="0">
                <a:cs typeface="Calibri" panose="020F0502020204030204" pitchFamily="34" charset="0"/>
              </a:rPr>
              <a:t> של הרשת.</a:t>
            </a:r>
            <a:endParaRPr lang="en-US" baseline="0" dirty="0"/>
          </a:p>
          <a:p>
            <a:pPr algn="r" rtl="1"/>
            <a:r>
              <a:rPr lang="he-IL" sz="1200" u="none" strike="noStrike" kern="1200" baseline="0" dirty="0">
                <a:solidFill>
                  <a:schemeClr val="tx1"/>
                </a:solidFill>
                <a:effectLst/>
                <a:latin typeface="+mn-lt"/>
                <a:ea typeface="+mn-ea"/>
                <a:cs typeface="Calibri" panose="020F0502020204030204" pitchFamily="34" charset="0"/>
              </a:rPr>
              <a:t>בחלק מהשכבות</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כל </a:t>
            </a:r>
            <a:r>
              <a:rPr lang="en-US" sz="1200" b="0" i="0" u="none" strike="noStrike" kern="1200" baseline="0" dirty="0">
                <a:solidFill>
                  <a:schemeClr val="tx1"/>
                </a:solidFill>
                <a:effectLst/>
                <a:latin typeface="+mn-lt"/>
                <a:ea typeface="+mn-ea"/>
                <a:cs typeface="+mn-cs"/>
              </a:rPr>
              <a:t>GPU </a:t>
            </a:r>
            <a:r>
              <a:rPr lang="he-IL" sz="1200" u="none" strike="noStrike" kern="1200" baseline="0" dirty="0">
                <a:solidFill>
                  <a:schemeClr val="tx1"/>
                </a:solidFill>
                <a:effectLst/>
                <a:latin typeface="+mn-lt"/>
                <a:ea typeface="+mn-ea"/>
                <a:cs typeface="Calibri" panose="020F0502020204030204" pitchFamily="34" charset="0"/>
              </a:rPr>
              <a:t> עובד באופן עצמאי ואז בחלק מהשכבות הם מתקשרים בינהם.</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dirty="0"/>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לסיכום, </a:t>
            </a:r>
            <a:r>
              <a:rPr lang="en-US" sz="1200" b="0" i="0" u="none" strike="noStrike" kern="1200" baseline="0" dirty="0" err="1">
                <a:solidFill>
                  <a:schemeClr val="tx1"/>
                </a:solidFill>
                <a:effectLst/>
                <a:latin typeface="+mn-lt"/>
                <a:ea typeface="+mn-ea"/>
                <a:cs typeface="+mn-cs"/>
              </a:rPr>
              <a:t>AlexNet</a:t>
            </a:r>
            <a:r>
              <a:rPr lang="he-IL" sz="1200" u="none" strike="noStrike" kern="1200" baseline="0" dirty="0">
                <a:solidFill>
                  <a:schemeClr val="tx1"/>
                </a:solidFill>
                <a:effectLst/>
                <a:latin typeface="+mn-lt"/>
                <a:ea typeface="+mn-ea"/>
                <a:cs typeface="Calibri" panose="020F0502020204030204" pitchFamily="34" charset="0"/>
              </a:rPr>
              <a:t> הוא הזוכה מהתחרות בשנת 2012 והוא היה הראשון שהיה מבוסס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והוא הצליח להקטין באופן משמעותי את ה</a:t>
            </a:r>
            <a:r>
              <a:rPr lang="en-US" sz="1200" b="0" i="0" u="none" strike="noStrike" kern="1200" baseline="0" dirty="0">
                <a:solidFill>
                  <a:schemeClr val="tx1"/>
                </a:solidFill>
                <a:effectLst/>
                <a:latin typeface="+mn-lt"/>
                <a:ea typeface="+mn-ea"/>
                <a:cs typeface="+mn-cs"/>
              </a:rPr>
              <a:t>error-rate</a:t>
            </a:r>
            <a:r>
              <a:rPr lang="he-IL" sz="1200" u="none" strike="noStrike" kern="1200" baseline="0" dirty="0">
                <a:solidFill>
                  <a:schemeClr val="tx1"/>
                </a:solidFill>
                <a:effectLst/>
                <a:latin typeface="+mn-lt"/>
                <a:ea typeface="+mn-ea"/>
                <a:cs typeface="Calibri" panose="020F0502020204030204" pitchFamily="34" charset="0"/>
              </a:rPr>
              <a:t>.</a:t>
            </a:r>
          </a:p>
          <a:p>
            <a:pPr algn="r" rtl="1"/>
            <a:r>
              <a:rPr lang="he-IL" sz="1200" u="none" strike="noStrike" kern="1200" baseline="0" dirty="0">
                <a:solidFill>
                  <a:schemeClr val="tx1"/>
                </a:solidFill>
                <a:effectLst/>
                <a:latin typeface="+mn-lt"/>
                <a:ea typeface="+mn-ea"/>
                <a:cs typeface="Calibri" panose="020F0502020204030204" pitchFamily="34" charset="0"/>
              </a:rPr>
              <a:t>הוא שימש כארכיטקטורה בסיסית והיה מאוד מאוד נפוץ עד לפני כמה שנים. הוא גם שימש למשימות שונות של </a:t>
            </a:r>
            <a:r>
              <a:rPr lang="en-US" sz="1200" b="0" i="0" u="none" strike="noStrike" kern="1200" baseline="0" dirty="0">
                <a:solidFill>
                  <a:schemeClr val="tx1"/>
                </a:solidFill>
                <a:effectLst/>
                <a:latin typeface="+mn-lt"/>
                <a:ea typeface="+mn-ea"/>
                <a:cs typeface="+mn-cs"/>
              </a:rPr>
              <a:t>transfer learning</a:t>
            </a:r>
            <a:r>
              <a:rPr lang="he-IL" sz="1200" u="none" strike="noStrike" kern="1200" baseline="0" dirty="0">
                <a:solidFill>
                  <a:schemeClr val="tx1"/>
                </a:solidFill>
                <a:effectLst/>
                <a:latin typeface="+mn-lt"/>
                <a:ea typeface="+mn-ea"/>
                <a:cs typeface="Calibri" panose="020F0502020204030204" pitchFamily="34" charset="0"/>
              </a:rPr>
              <a:t> (למשל כשמאמנים רשת לזהות חתולים אבל מגלים שהיא עוזרת לנו לזהות כלבים).</a:t>
            </a:r>
          </a:p>
          <a:p>
            <a:pPr algn="r" rtl="1"/>
            <a:r>
              <a:rPr lang="he-IL" sz="1200" u="none" strike="noStrike" kern="1200" baseline="0" dirty="0">
                <a:solidFill>
                  <a:schemeClr val="tx1"/>
                </a:solidFill>
                <a:effectLst/>
                <a:latin typeface="+mn-lt"/>
                <a:ea typeface="+mn-ea"/>
                <a:cs typeface="Calibri" panose="020F0502020204030204" pitchFamily="34" charset="0"/>
              </a:rPr>
              <a:t>בהמשך הגיעו ארכיטקטורות נוספות שמשמשות היום וראה אותם בשקפים הבאים.</a:t>
            </a:r>
          </a:p>
        </p:txBody>
      </p:sp>
      <p:sp>
        <p:nvSpPr>
          <p:cNvPr id="4" name="Slide Number Placeholder 3"/>
          <p:cNvSpPr>
            <a:spLocks noGrp="1"/>
          </p:cNvSpPr>
          <p:nvPr>
            <p:ph type="sldNum" sz="quarter" idx="10"/>
          </p:nvPr>
        </p:nvSpPr>
        <p:spPr/>
        <p:txBody>
          <a:bodyPr/>
          <a:lstStyle/>
          <a:p>
            <a:fld id="{9312A9C9-7209-43C8-B253-1255A1B545E0}" type="slidenum">
              <a:rPr lang="en-US" smtClean="0"/>
              <a:t>83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he-IL" sz="1200" kern="1200" dirty="0">
                <a:solidFill>
                  <a:schemeClr val="tx1"/>
                </a:solidFill>
                <a:effectLst/>
                <a:latin typeface="+mn-lt"/>
                <a:ea typeface="+mn-ea"/>
                <a:cs typeface="Calibri" panose="020F0502020204030204" pitchFamily="34" charset="0"/>
              </a:rPr>
              <a:t>לא נתעכב עליה</a:t>
            </a:r>
          </a:p>
          <a:p>
            <a:pPr algn="r" rtl="1" fontAlgn="base"/>
            <a:r>
              <a:rPr lang="he-IL" sz="1200" kern="1200" dirty="0">
                <a:solidFill>
                  <a:schemeClr val="tx1"/>
                </a:solidFill>
                <a:effectLst/>
                <a:latin typeface="+mn-lt"/>
                <a:ea typeface="+mn-ea"/>
                <a:cs typeface="Calibri" panose="020F0502020204030204" pitchFamily="34" charset="0"/>
              </a:rPr>
              <a:t>קרויה</a:t>
            </a:r>
            <a:r>
              <a:rPr lang="he-IL" sz="1200" kern="1200" baseline="0" dirty="0">
                <a:solidFill>
                  <a:schemeClr val="tx1"/>
                </a:solidFill>
                <a:effectLst/>
                <a:latin typeface="+mn-lt"/>
                <a:ea typeface="+mn-ea"/>
                <a:cs typeface="Calibri" panose="020F0502020204030204" pitchFamily="34" charset="0"/>
              </a:rPr>
              <a:t> על שם מחברי המאמר </a:t>
            </a:r>
            <a:r>
              <a:rPr lang="en-US" sz="1200" b="0" i="0" kern="1200" baseline="0" dirty="0">
                <a:solidFill>
                  <a:schemeClr val="tx1"/>
                </a:solidFill>
                <a:effectLst/>
                <a:latin typeface="+mn-lt"/>
                <a:ea typeface="+mn-ea"/>
                <a:cs typeface="+mn-cs"/>
              </a:rPr>
              <a:t> - </a:t>
            </a:r>
            <a:r>
              <a:rPr lang="en-US" dirty="0"/>
              <a:t>Matthew D. </a:t>
            </a:r>
            <a:r>
              <a:rPr lang="en-US" dirty="0" err="1"/>
              <a:t>Zeiler</a:t>
            </a:r>
            <a:r>
              <a:rPr lang="en-US" dirty="0"/>
              <a:t> and Rob Fergus</a:t>
            </a:r>
            <a:endParaRPr lang="he-IL" sz="1200" kern="1200" baseline="0" dirty="0">
              <a:solidFill>
                <a:schemeClr val="tx1"/>
              </a:solidFill>
              <a:effectLst/>
              <a:latin typeface="+mn-lt"/>
              <a:ea typeface="+mn-ea"/>
              <a:cs typeface="Calibri" panose="020F0502020204030204" pitchFamily="34" charset="0"/>
            </a:endParaRPr>
          </a:p>
          <a:p>
            <a:pPr algn="r" rtl="1" fontAlgn="base"/>
            <a:r>
              <a:rPr lang="he-IL" sz="1200" kern="1200" baseline="0" dirty="0">
                <a:solidFill>
                  <a:schemeClr val="tx1"/>
                </a:solidFill>
                <a:effectLst/>
                <a:latin typeface="+mn-lt"/>
                <a:ea typeface="+mn-ea"/>
                <a:cs typeface="Calibri" panose="020F0502020204030204" pitchFamily="34" charset="0"/>
              </a:rPr>
              <a:t>כאן יש את אותו מספר שכבות ואותו מבנה כללי רק ששיפרו את ההיפר פרמטרים כלומר:</a:t>
            </a:r>
            <a:r>
              <a:rPr lang="en-US" sz="1200" b="0" i="0" kern="1200" dirty="0">
                <a:solidFill>
                  <a:schemeClr val="tx1"/>
                </a:solidFill>
                <a:effectLst/>
                <a:latin typeface="+mn-lt"/>
                <a:ea typeface="+mn-ea"/>
                <a:cs typeface="+mn-cs"/>
              </a:rPr>
              <a:t>   </a:t>
            </a:r>
          </a:p>
          <a:p>
            <a:pPr marL="171450" indent="-171450" algn="r" rtl="1" fontAlgn="base">
              <a:buFontTx/>
              <a:buChar char="-"/>
            </a:pPr>
            <a:r>
              <a:rPr lang="he-IL" sz="1200" kern="1200" baseline="0" dirty="0">
                <a:solidFill>
                  <a:schemeClr val="tx1"/>
                </a:solidFill>
                <a:effectLst/>
                <a:latin typeface="+mn-lt"/>
                <a:ea typeface="+mn-ea"/>
                <a:cs typeface="Calibri" panose="020F0502020204030204" pitchFamily="34" charset="0"/>
              </a:rPr>
              <a:t>שינו את ה</a:t>
            </a:r>
            <a:r>
              <a:rPr lang="en-US" sz="1200" b="0" i="0" kern="1200" baseline="0" dirty="0">
                <a:solidFill>
                  <a:schemeClr val="tx1"/>
                </a:solidFill>
                <a:effectLst/>
                <a:latin typeface="+mn-lt"/>
                <a:ea typeface="+mn-ea"/>
                <a:cs typeface="+mn-cs"/>
              </a:rPr>
              <a:t>stride size</a:t>
            </a:r>
            <a:endParaRPr lang="he-IL" sz="1200" kern="1200" baseline="0" dirty="0">
              <a:solidFill>
                <a:schemeClr val="tx1"/>
              </a:solidFill>
              <a:effectLst/>
              <a:latin typeface="+mn-lt"/>
              <a:ea typeface="+mn-ea"/>
              <a:cs typeface="Calibri" panose="020F0502020204030204" pitchFamily="34" charset="0"/>
            </a:endParaRPr>
          </a:p>
          <a:p>
            <a:pPr marL="171450" indent="-171450" algn="r" rtl="1" fontAlgn="base">
              <a:buFontTx/>
              <a:buChar char="-"/>
            </a:pPr>
            <a:r>
              <a:rPr lang="he-IL" sz="1200" kern="1200" baseline="0" dirty="0">
                <a:solidFill>
                  <a:schemeClr val="tx1"/>
                </a:solidFill>
                <a:effectLst/>
                <a:latin typeface="+mn-lt"/>
                <a:ea typeface="+mn-ea"/>
                <a:cs typeface="Calibri" panose="020F0502020204030204" pitchFamily="34" charset="0"/>
              </a:rPr>
              <a:t>שינו את מספר הפילטרים</a:t>
            </a:r>
          </a:p>
          <a:p>
            <a:pPr marL="0" indent="0" algn="r" rtl="1" fontAlgn="base">
              <a:buFontTx/>
              <a:buNone/>
            </a:pPr>
            <a:r>
              <a:rPr lang="he-IL" sz="1200" kern="1200" baseline="0" dirty="0">
                <a:solidFill>
                  <a:schemeClr val="tx1"/>
                </a:solidFill>
                <a:effectLst/>
                <a:latin typeface="+mn-lt"/>
                <a:ea typeface="+mn-ea"/>
                <a:cs typeface="Calibri" panose="020F0502020204030204" pitchFamily="34" charset="0"/>
              </a:rPr>
              <a:t>והצליחו להגיע לתוצאות טיפה יותר טובות.</a:t>
            </a:r>
          </a:p>
          <a:p>
            <a:pPr marL="0" indent="0" algn="r" rtl="1" fontAlgn="base">
              <a:buFontTx/>
              <a:buNone/>
            </a:pPr>
            <a:endParaRPr lang="he-IL" sz="1200" kern="1200" baseline="0" dirty="0">
              <a:solidFill>
                <a:schemeClr val="tx1"/>
              </a:solidFill>
              <a:effectLst/>
              <a:latin typeface="+mn-lt"/>
              <a:ea typeface="+mn-ea"/>
              <a:cs typeface="Calibri" panose="020F0502020204030204" pitchFamily="34" charset="0"/>
            </a:endParaRPr>
          </a:p>
          <a:p>
            <a:pPr marL="171450" indent="-171450" algn="r" rtl="1" fontAlgn="base">
              <a:buFontTx/>
              <a:buChar char="-"/>
            </a:pPr>
            <a:endParaRPr lang="he-IL" sz="1200" kern="1200" dirty="0">
              <a:solidFill>
                <a:schemeClr val="tx1"/>
              </a:solidFill>
              <a:effectLst/>
              <a:latin typeface="+mn-lt"/>
              <a:ea typeface="+mn-ea"/>
              <a:cs typeface="Calibri" panose="020F0502020204030204" pitchFamily="34" charset="0"/>
            </a:endParaRPr>
          </a:p>
          <a:p>
            <a:pPr fontAlgn="base"/>
            <a:endParaRPr lang="he-IL" sz="1200" kern="1200" dirty="0">
              <a:solidFill>
                <a:schemeClr val="tx1"/>
              </a:solidFill>
              <a:effectLst/>
              <a:latin typeface="+mn-lt"/>
              <a:ea typeface="+mn-ea"/>
              <a:cs typeface="Calibri" panose="020F0502020204030204" pitchFamily="34" charset="0"/>
            </a:endParaRPr>
          </a:p>
          <a:p>
            <a:pPr fontAlgn="base"/>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stealing the show in 2012, there was a large increase in the number of CNN models submitted to ILSVRC 2013. The winner of the competition that year was a network built by Matthew </a:t>
            </a:r>
            <a:r>
              <a:rPr lang="en-US" sz="1200" b="0" i="0" kern="1200" dirty="0" err="1">
                <a:solidFill>
                  <a:schemeClr val="tx1"/>
                </a:solidFill>
                <a:effectLst/>
                <a:latin typeface="+mn-lt"/>
                <a:ea typeface="+mn-ea"/>
                <a:cs typeface="+mn-cs"/>
              </a:rPr>
              <a:t>Zeiler</a:t>
            </a:r>
            <a:r>
              <a:rPr lang="en-US" sz="1200" b="0" i="0" kern="1200" dirty="0">
                <a:solidFill>
                  <a:schemeClr val="tx1"/>
                </a:solidFill>
                <a:effectLst/>
                <a:latin typeface="+mn-lt"/>
                <a:ea typeface="+mn-ea"/>
                <a:cs typeface="+mn-cs"/>
              </a:rPr>
              <a:t> and Rob Fergus from NYU. Named ZF Net, this model achieved an 11.2% error rate. This architecture was more of a fine tuning to the previous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structure, but still developed some very keys ideas about improving performance. Another reason this was such a great paper is that the authors spent a good amount of time explaining a lot of the intuition behind </a:t>
            </a:r>
            <a:r>
              <a:rPr lang="en-US" sz="1200" b="0" i="0" kern="1200" dirty="0" err="1">
                <a:solidFill>
                  <a:schemeClr val="tx1"/>
                </a:solidFill>
                <a:effectLst/>
                <a:latin typeface="+mn-lt"/>
                <a:ea typeface="+mn-ea"/>
                <a:cs typeface="+mn-cs"/>
              </a:rPr>
              <a:t>ConvNets</a:t>
            </a:r>
            <a:r>
              <a:rPr lang="en-US" sz="1200" b="0" i="0" kern="1200" dirty="0">
                <a:solidFill>
                  <a:schemeClr val="tx1"/>
                </a:solidFill>
                <a:effectLst/>
                <a:latin typeface="+mn-lt"/>
                <a:ea typeface="+mn-ea"/>
                <a:cs typeface="+mn-cs"/>
              </a:rPr>
              <a:t> and showing how to visualize the filters and weights correctly.</a:t>
            </a:r>
          </a:p>
          <a:p>
            <a:pPr fontAlgn="base"/>
            <a:r>
              <a:rPr lang="en-US" sz="1200" b="0" i="0" kern="1200" dirty="0">
                <a:solidFill>
                  <a:schemeClr val="tx1"/>
                </a:solidFill>
                <a:effectLst/>
                <a:latin typeface="+mn-lt"/>
                <a:ea typeface="+mn-ea"/>
                <a:cs typeface="+mn-cs"/>
              </a:rPr>
              <a:t>                In this paper titled “Visualizing and Understanding Convolutional Neural Networks”, </a:t>
            </a:r>
            <a:r>
              <a:rPr lang="en-US" sz="1200" b="0" i="0" kern="1200" dirty="0" err="1">
                <a:solidFill>
                  <a:schemeClr val="tx1"/>
                </a:solidFill>
                <a:effectLst/>
                <a:latin typeface="+mn-lt"/>
                <a:ea typeface="+mn-ea"/>
                <a:cs typeface="+mn-cs"/>
              </a:rPr>
              <a:t>Zeiler</a:t>
            </a:r>
            <a:r>
              <a:rPr lang="en-US" sz="1200" b="0" i="0" kern="1200" dirty="0">
                <a:solidFill>
                  <a:schemeClr val="tx1"/>
                </a:solidFill>
                <a:effectLst/>
                <a:latin typeface="+mn-lt"/>
                <a:ea typeface="+mn-ea"/>
                <a:cs typeface="+mn-cs"/>
              </a:rPr>
              <a:t> and Fergus begin by discussing the idea that this renewed interest in CNNs is due to the accessibility of large training sets and increased computational power with the usage of GPUs. They also talk about the limited knowledge that researchers had on inner mechanisms of these models, saying that without this insight, the “development of better models is reduced to trial and error”. While we do currently have a better understanding than 3 years ago, this still remains an issue for a lot of researchers! The main contributions of this paper are details of a slightly modified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model and a very interesting way of visualizing feature maps.</a:t>
            </a:r>
          </a:p>
          <a:p>
            <a:pPr fontAlgn="base"/>
            <a:r>
              <a:rPr lang="en-US" sz="1200" b="0" i="0" u="sng" kern="1200" dirty="0">
                <a:solidFill>
                  <a:schemeClr val="tx1"/>
                </a:solidFill>
                <a:effectLst/>
                <a:latin typeface="+mn-lt"/>
                <a:ea typeface="+mn-ea"/>
                <a:cs typeface="+mn-cs"/>
              </a:rPr>
              <a:t>Main Points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Very similar architecture to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except for a few minor modifications.</a:t>
            </a:r>
          </a:p>
          <a:p>
            <a:pPr fontAlgn="base"/>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trained on 15 million images, while ZF Net trained on only 1.3 million images.</a:t>
            </a:r>
          </a:p>
          <a:p>
            <a:pPr fontAlgn="base"/>
            <a:r>
              <a:rPr lang="en-US" sz="1200" b="0" i="0" kern="1200" dirty="0">
                <a:solidFill>
                  <a:schemeClr val="tx1"/>
                </a:solidFill>
                <a:effectLst/>
                <a:latin typeface="+mn-lt"/>
                <a:ea typeface="+mn-ea"/>
                <a:cs typeface="+mn-cs"/>
              </a:rPr>
              <a:t>Instead of using 11x11 sized filters in the first layer (which is what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a:t>
            </a:r>
          </a:p>
          <a:p>
            <a:pPr fontAlgn="base"/>
            <a:r>
              <a:rPr lang="en-US" sz="1200" b="0" i="0" kern="1200" dirty="0">
                <a:solidFill>
                  <a:schemeClr val="tx1"/>
                </a:solidFill>
                <a:effectLst/>
                <a:latin typeface="+mn-lt"/>
                <a:ea typeface="+mn-ea"/>
                <a:cs typeface="+mn-cs"/>
              </a:rPr>
              <a:t>As the network grows, we also see a rise in the number of filters used.</a:t>
            </a:r>
          </a:p>
          <a:p>
            <a:pPr fontAlgn="base"/>
            <a:r>
              <a:rPr lang="en-US" sz="1200" b="0" i="0" kern="1200" dirty="0">
                <a:solidFill>
                  <a:schemeClr val="tx1"/>
                </a:solidFill>
                <a:effectLst/>
                <a:latin typeface="+mn-lt"/>
                <a:ea typeface="+mn-ea"/>
                <a:cs typeface="+mn-cs"/>
              </a:rPr>
              <a:t>Used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for their activation functions, cross-entropy loss for the error function, and trained using batch stochastic gradient descent.</a:t>
            </a:r>
          </a:p>
          <a:p>
            <a:pPr fontAlgn="base"/>
            <a:r>
              <a:rPr lang="en-US" sz="1200" b="0" i="0" kern="1200" dirty="0">
                <a:solidFill>
                  <a:schemeClr val="tx1"/>
                </a:solidFill>
                <a:effectLst/>
                <a:latin typeface="+mn-lt"/>
                <a:ea typeface="+mn-ea"/>
                <a:cs typeface="+mn-cs"/>
              </a:rPr>
              <a:t>Trained on a GTX 580 GPU for </a:t>
            </a:r>
            <a:r>
              <a:rPr lang="en-US" sz="1200" b="1" i="0" kern="1200" dirty="0">
                <a:solidFill>
                  <a:schemeClr val="tx1"/>
                </a:solidFill>
                <a:effectLst/>
                <a:latin typeface="+mn-lt"/>
                <a:ea typeface="+mn-ea"/>
                <a:cs typeface="+mn-cs"/>
              </a:rPr>
              <a:t>twelve days</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Developed a visualization technique named </a:t>
            </a:r>
            <a:r>
              <a:rPr lang="en-US" sz="1200" b="0" i="0" kern="1200" dirty="0" err="1">
                <a:solidFill>
                  <a:schemeClr val="tx1"/>
                </a:solidFill>
                <a:effectLst/>
                <a:latin typeface="+mn-lt"/>
                <a:ea typeface="+mn-ea"/>
                <a:cs typeface="+mn-cs"/>
              </a:rPr>
              <a:t>Deconvolutional</a:t>
            </a:r>
            <a:r>
              <a:rPr lang="en-US" sz="1200" b="0" i="0" kern="1200" dirty="0">
                <a:solidFill>
                  <a:schemeClr val="tx1"/>
                </a:solidFill>
                <a:effectLst/>
                <a:latin typeface="+mn-lt"/>
                <a:ea typeface="+mn-ea"/>
                <a:cs typeface="+mn-cs"/>
              </a:rPr>
              <a:t> Network, which helps to examine different feature activations and their relation to the input space. Called “</a:t>
            </a:r>
            <a:r>
              <a:rPr lang="en-US" sz="1200" b="0" i="0" kern="1200" dirty="0" err="1">
                <a:solidFill>
                  <a:schemeClr val="tx1"/>
                </a:solidFill>
                <a:effectLst/>
                <a:latin typeface="+mn-lt"/>
                <a:ea typeface="+mn-ea"/>
                <a:cs typeface="+mn-cs"/>
              </a:rPr>
              <a:t>deconvnet</a:t>
            </a:r>
            <a:r>
              <a:rPr lang="en-US" sz="1200" b="0" i="0" kern="1200" dirty="0">
                <a:solidFill>
                  <a:schemeClr val="tx1"/>
                </a:solidFill>
                <a:effectLst/>
                <a:latin typeface="+mn-lt"/>
                <a:ea typeface="+mn-ea"/>
                <a:cs typeface="+mn-cs"/>
              </a:rPr>
              <a:t>” because it maps features to pixels (the opposite of what a convolutional layer does).</a:t>
            </a:r>
          </a:p>
          <a:p>
            <a:pPr fontAlgn="base"/>
            <a:endParaRPr lang="en-US" sz="1200" b="0" i="0" kern="120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ב2014 היו 2 רשתות שהיו שונות בצורה משמעותית.</a:t>
            </a:r>
          </a:p>
          <a:p>
            <a:pPr algn="r" rtl="1"/>
            <a:r>
              <a:rPr lang="he-IL" sz="1200" u="none" strike="noStrike" kern="1200" baseline="0" dirty="0">
                <a:solidFill>
                  <a:schemeClr val="tx1"/>
                </a:solidFill>
                <a:effectLst/>
                <a:latin typeface="+mn-lt"/>
                <a:ea typeface="+mn-ea"/>
                <a:cs typeface="Calibri" panose="020F0502020204030204" pitchFamily="34" charset="0"/>
              </a:rPr>
              <a:t>ההבדל העיקרי הוא שהן היו הרבה יותר עמוקות 19 ו-22 שכבות.</a:t>
            </a:r>
          </a:p>
          <a:p>
            <a:pPr algn="r" rtl="1"/>
            <a:r>
              <a:rPr lang="en-US" sz="1200" b="0" i="0" u="none" strike="noStrike" kern="1200" baseline="0" dirty="0">
                <a:solidFill>
                  <a:schemeClr val="tx1"/>
                </a:solidFill>
                <a:effectLst/>
                <a:latin typeface="+mn-lt"/>
                <a:ea typeface="+mn-ea"/>
                <a:cs typeface="+mn-cs"/>
              </a:rPr>
              <a:t>VGG-19</a:t>
            </a:r>
          </a:p>
          <a:p>
            <a:pPr algn="r" rtl="1"/>
            <a:r>
              <a:rPr lang="en-US" sz="1200" b="0" i="0" u="none" strike="noStrike" kern="1200" baseline="0" dirty="0" err="1">
                <a:solidFill>
                  <a:schemeClr val="tx1"/>
                </a:solidFill>
                <a:effectLst/>
                <a:latin typeface="+mn-lt"/>
                <a:ea typeface="+mn-ea"/>
                <a:cs typeface="+mn-cs"/>
              </a:rPr>
              <a:t>GoogleNet</a:t>
            </a:r>
            <a:r>
              <a:rPr lang="he-IL" sz="1200" u="none" strike="noStrike" kern="1200" baseline="0" dirty="0">
                <a:solidFill>
                  <a:schemeClr val="tx1"/>
                </a:solidFill>
                <a:effectLst/>
                <a:latin typeface="+mn-lt"/>
                <a:ea typeface="+mn-ea"/>
                <a:cs typeface="Calibri" panose="020F0502020204030204" pitchFamily="34" charset="0"/>
              </a:rPr>
              <a:t> </a:t>
            </a:r>
          </a:p>
        </p:txBody>
      </p:sp>
      <p:sp>
        <p:nvSpPr>
          <p:cNvPr id="4" name="Slide Number Placeholder 3"/>
          <p:cNvSpPr>
            <a:spLocks noGrp="1"/>
          </p:cNvSpPr>
          <p:nvPr>
            <p:ph type="sldNum" sz="quarter" idx="10"/>
          </p:nvPr>
        </p:nvSpPr>
        <p:spPr/>
        <p:txBody>
          <a:bodyPr/>
          <a:lstStyle/>
          <a:p>
            <a:fld id="{9312A9C9-7209-43C8-B253-1255A1B545E0}" type="slidenum">
              <a:rPr lang="en-US" smtClean="0"/>
              <a:t>85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זכתה</a:t>
            </a:r>
            <a:r>
              <a:rPr lang="he-IL" sz="1200" kern="1200" baseline="0" dirty="0">
                <a:solidFill>
                  <a:schemeClr val="tx1"/>
                </a:solidFill>
                <a:effectLst/>
                <a:latin typeface="+mn-lt"/>
                <a:ea typeface="+mn-ea"/>
                <a:cs typeface="Calibri" panose="020F0502020204030204" pitchFamily="34" charset="0"/>
              </a:rPr>
              <a:t> במקום השני בקלספיקציה בתחרות ב2014 אבל במקום הראשון במשימות של לוקליזציה (לצייר </a:t>
            </a:r>
            <a:r>
              <a:rPr lang="en-US" sz="1200" b="0" i="0" kern="1200" baseline="0" dirty="0">
                <a:solidFill>
                  <a:schemeClr val="tx1"/>
                </a:solidFill>
                <a:effectLst/>
                <a:latin typeface="+mn-lt"/>
                <a:ea typeface="+mn-ea"/>
                <a:cs typeface="+mn-cs"/>
              </a:rPr>
              <a:t>bounding box</a:t>
            </a:r>
            <a:r>
              <a:rPr lang="he-IL" sz="1200" kern="1200" baseline="0" dirty="0">
                <a:solidFill>
                  <a:schemeClr val="tx1"/>
                </a:solidFill>
                <a:effectLst/>
                <a:latin typeface="+mn-lt"/>
                <a:ea typeface="+mn-ea"/>
                <a:cs typeface="Calibri" panose="020F0502020204030204" pitchFamily="34" charset="0"/>
              </a:rPr>
              <a:t> סביב מיקום של האוביקט)</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יש פה שיפור משמעותי ביחס ל</a:t>
            </a:r>
            <a:r>
              <a:rPr lang="en-US" sz="1200" b="0" i="0" kern="1200" baseline="0" dirty="0" err="1">
                <a:solidFill>
                  <a:schemeClr val="tx1"/>
                </a:solidFill>
                <a:effectLst/>
                <a:latin typeface="+mn-lt"/>
                <a:ea typeface="+mn-ea"/>
                <a:cs typeface="+mn-cs"/>
              </a:rPr>
              <a:t>AlexNet</a:t>
            </a:r>
            <a:r>
              <a:rPr lang="he-IL" sz="1200" kern="1200" baseline="0" dirty="0">
                <a:solidFill>
                  <a:schemeClr val="tx1"/>
                </a:solidFill>
                <a:effectLst/>
                <a:latin typeface="+mn-lt"/>
                <a:ea typeface="+mn-ea"/>
                <a:cs typeface="Calibri" panose="020F0502020204030204" pitchFamily="34" charset="0"/>
              </a:rPr>
              <a:t> והרשת עמוקה הרבה יותר (16-19 שכבות לעומת 8) ולכן יש הרבה מאוד פרמטרים.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פה החליטו לעשות תמיד פילטרים בגודל  </a:t>
            </a:r>
            <a:r>
              <a:rPr lang="en-US" sz="1200" b="0" i="0" kern="1200" dirty="0">
                <a:solidFill>
                  <a:schemeClr val="tx1"/>
                </a:solidFill>
                <a:effectLst/>
                <a:latin typeface="+mn-lt"/>
                <a:ea typeface="+mn-ea"/>
                <a:cs typeface="+mn-cs"/>
              </a:rPr>
              <a:t>3x3</a:t>
            </a:r>
            <a:r>
              <a:rPr lang="he-IL" sz="1200" kern="1200" dirty="0">
                <a:solidFill>
                  <a:schemeClr val="tx1"/>
                </a:solidFill>
                <a:effectLst/>
                <a:latin typeface="+mn-lt"/>
                <a:ea typeface="+mn-ea"/>
                <a:cs typeface="Calibri" panose="020F0502020204030204" pitchFamily="34" charset="0"/>
              </a:rPr>
              <a:t> ותמיד עם </a:t>
            </a:r>
            <a:r>
              <a:rPr lang="en-US" sz="1200" b="0" i="0" kern="1200" dirty="0">
                <a:solidFill>
                  <a:schemeClr val="tx1"/>
                </a:solidFill>
                <a:effectLst/>
                <a:latin typeface="+mn-lt"/>
                <a:ea typeface="+mn-ea"/>
                <a:cs typeface="+mn-cs"/>
              </a:rPr>
              <a:t>stride 1</a:t>
            </a:r>
            <a:r>
              <a:rPr lang="he-IL" sz="1200" kern="1200" dirty="0">
                <a:solidFill>
                  <a:schemeClr val="tx1"/>
                </a:solidFill>
                <a:effectLst/>
                <a:latin typeface="+mn-lt"/>
                <a:ea typeface="+mn-ea"/>
                <a:cs typeface="Calibri" panose="020F0502020204030204" pitchFamily="34" charset="0"/>
              </a:rPr>
              <a:t> ועם </a:t>
            </a:r>
            <a:r>
              <a:rPr lang="en-US" sz="1200" b="0" i="0" kern="1200" dirty="0">
                <a:solidFill>
                  <a:schemeClr val="tx1"/>
                </a:solidFill>
                <a:effectLst/>
                <a:latin typeface="+mn-lt"/>
                <a:ea typeface="+mn-ea"/>
                <a:cs typeface="+mn-cs"/>
              </a:rPr>
              <a:t>Pad 1</a:t>
            </a:r>
            <a:r>
              <a:rPr lang="he-IL" sz="1200" kern="1200" dirty="0">
                <a:solidFill>
                  <a:schemeClr val="tx1"/>
                </a:solidFill>
                <a:effectLst/>
                <a:latin typeface="+mn-lt"/>
                <a:ea typeface="+mn-ea"/>
                <a:cs typeface="Calibri" panose="020F0502020204030204" pitchFamily="34" charset="0"/>
              </a:rPr>
              <a:t>.</a:t>
            </a:r>
          </a:p>
          <a:p>
            <a:pPr algn="r" rtl="1"/>
            <a:r>
              <a:rPr lang="he-IL" sz="1200" kern="1200" dirty="0">
                <a:solidFill>
                  <a:schemeClr val="tx1"/>
                </a:solidFill>
                <a:effectLst/>
                <a:latin typeface="+mn-lt"/>
                <a:ea typeface="+mn-ea"/>
                <a:cs typeface="Calibri" panose="020F0502020204030204" pitchFamily="34" charset="0"/>
              </a:rPr>
              <a:t>בנוסף, גם כל שכבות ה</a:t>
            </a:r>
            <a:r>
              <a:rPr lang="en-US" sz="1200" b="0" i="0" kern="1200" dirty="0">
                <a:solidFill>
                  <a:schemeClr val="tx1"/>
                </a:solidFill>
                <a:effectLst/>
                <a:latin typeface="+mn-lt"/>
                <a:ea typeface="+mn-ea"/>
                <a:cs typeface="+mn-cs"/>
              </a:rPr>
              <a:t>pooling</a:t>
            </a:r>
            <a:r>
              <a:rPr lang="he-IL" sz="1200" kern="1200" dirty="0">
                <a:solidFill>
                  <a:schemeClr val="tx1"/>
                </a:solidFill>
                <a:effectLst/>
                <a:latin typeface="+mn-lt"/>
                <a:ea typeface="+mn-ea"/>
                <a:cs typeface="Calibri" panose="020F0502020204030204" pitchFamily="34" charset="0"/>
              </a:rPr>
              <a:t> הן זהות,</a:t>
            </a:r>
            <a:r>
              <a:rPr lang="he-IL" sz="1200" kern="1200" baseline="0" dirty="0">
                <a:solidFill>
                  <a:schemeClr val="tx1"/>
                </a:solidFill>
                <a:effectLst/>
                <a:latin typeface="+mn-lt"/>
                <a:ea typeface="+mn-ea"/>
                <a:cs typeface="Calibri" panose="020F0502020204030204" pitchFamily="34" charset="0"/>
              </a:rPr>
              <a:t> ומפעילות </a:t>
            </a:r>
            <a:r>
              <a:rPr lang="en-US" sz="1200" b="0" i="0" kern="1200" baseline="0" dirty="0">
                <a:solidFill>
                  <a:schemeClr val="tx1"/>
                </a:solidFill>
                <a:effectLst/>
                <a:latin typeface="+mn-lt"/>
                <a:ea typeface="+mn-ea"/>
                <a:cs typeface="+mn-cs"/>
              </a:rPr>
              <a:t>max pooling</a:t>
            </a:r>
            <a:r>
              <a:rPr lang="he-IL" sz="1200" kern="1200" baseline="0" dirty="0">
                <a:solidFill>
                  <a:schemeClr val="tx1"/>
                </a:solidFill>
                <a:effectLst/>
                <a:latin typeface="+mn-lt"/>
                <a:ea typeface="+mn-ea"/>
                <a:cs typeface="Calibri" panose="020F0502020204030204" pitchFamily="34" charset="0"/>
              </a:rPr>
              <a:t> עם פילטר בגודל </a:t>
            </a:r>
            <a:r>
              <a:rPr lang="en-US" sz="1200" b="0" i="0" kern="1200" baseline="0" dirty="0">
                <a:solidFill>
                  <a:schemeClr val="tx1"/>
                </a:solidFill>
                <a:effectLst/>
                <a:latin typeface="+mn-lt"/>
                <a:ea typeface="+mn-ea"/>
                <a:cs typeface="+mn-cs"/>
              </a:rPr>
              <a:t>2x2</a:t>
            </a:r>
            <a:r>
              <a:rPr lang="he-IL" sz="1200" kern="1200" baseline="0" dirty="0">
                <a:solidFill>
                  <a:schemeClr val="tx1"/>
                </a:solidFill>
                <a:effectLst/>
                <a:latin typeface="+mn-lt"/>
                <a:ea typeface="+mn-ea"/>
                <a:cs typeface="Calibri" panose="020F0502020204030204" pitchFamily="34" charset="0"/>
              </a:rPr>
              <a:t> ו</a:t>
            </a:r>
            <a:r>
              <a:rPr lang="en-US" sz="1200" b="0" i="0" kern="1200" baseline="0" dirty="0">
                <a:solidFill>
                  <a:schemeClr val="tx1"/>
                </a:solidFill>
                <a:effectLst/>
                <a:latin typeface="+mn-lt"/>
                <a:ea typeface="+mn-ea"/>
                <a:cs typeface="+mn-cs"/>
              </a:rPr>
              <a:t>stride 2</a:t>
            </a:r>
            <a:r>
              <a:rPr lang="he-IL" sz="1200" kern="1200" baseline="0" dirty="0">
                <a:solidFill>
                  <a:schemeClr val="tx1"/>
                </a:solidFill>
                <a:effectLst/>
                <a:latin typeface="+mn-lt"/>
                <a:ea typeface="+mn-ea"/>
                <a:cs typeface="Calibri" panose="020F0502020204030204" pitchFamily="34" charset="0"/>
              </a:rPr>
              <a:t>.</a:t>
            </a:r>
          </a:p>
          <a:p>
            <a:pPr algn="r" rtl="1"/>
            <a:endParaRPr lang="he-IL" sz="1200"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היתרון שיש לנו עם 3 שכבות של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לעומת שכבה אחת של </a:t>
            </a:r>
            <a:r>
              <a:rPr lang="en-US" sz="1200" b="0" i="0" u="none" strike="noStrike" kern="1200" baseline="0" dirty="0">
                <a:solidFill>
                  <a:schemeClr val="tx1"/>
                </a:solidFill>
                <a:effectLst/>
                <a:latin typeface="+mn-lt"/>
                <a:ea typeface="+mn-ea"/>
                <a:cs typeface="+mn-cs"/>
              </a:rPr>
              <a:t>7x7</a:t>
            </a:r>
            <a:r>
              <a:rPr lang="he-IL" sz="1200" u="none" strike="noStrike" kern="1200" baseline="0" dirty="0">
                <a:solidFill>
                  <a:schemeClr val="tx1"/>
                </a:solidFill>
                <a:effectLst/>
                <a:latin typeface="+mn-lt"/>
                <a:ea typeface="+mn-ea"/>
                <a:cs typeface="Calibri" panose="020F0502020204030204" pitchFamily="34" charset="0"/>
              </a:rPr>
              <a:t> היא שהרשת היא יותר עמוקה ולכן יותר אילינאריות.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ובנוסף, יש לנו פחות פרמטרים – 27 כפול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בריבוע לעומת 49 כפול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בריבוע.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זה העומק ב</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או מספר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a:t>
            </a:r>
          </a:p>
          <a:p>
            <a:pPr algn="r" rtl="1"/>
            <a:r>
              <a:rPr lang="he-IL" sz="1200" u="none" strike="noStrike" kern="1200" baseline="0" dirty="0">
                <a:solidFill>
                  <a:schemeClr val="tx1"/>
                </a:solidFill>
                <a:effectLst/>
                <a:latin typeface="+mn-lt"/>
                <a:ea typeface="+mn-ea"/>
                <a:cs typeface="Calibri" panose="020F0502020204030204" pitchFamily="34" charset="0"/>
              </a:rPr>
              <a:t>הוספנו עוד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למקרה שאנחנו רוצים לשמר את מספר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להראות שאחרי 3 שכבות של קונבולוציה עם פילטר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כל פיקסל בתוצאה "הסתכל" על </a:t>
            </a:r>
            <a:r>
              <a:rPr lang="en-US" sz="1200" b="0" i="0" u="none" strike="noStrike" kern="1200" baseline="0" dirty="0">
                <a:solidFill>
                  <a:schemeClr val="tx1"/>
                </a:solidFill>
                <a:effectLst/>
                <a:latin typeface="+mn-lt"/>
                <a:ea typeface="+mn-ea"/>
                <a:cs typeface="+mn-cs"/>
              </a:rPr>
              <a:t>7x7</a:t>
            </a:r>
            <a:r>
              <a:rPr lang="he-IL" sz="1200" u="none" strike="noStrike" kern="1200" baseline="0" dirty="0">
                <a:solidFill>
                  <a:schemeClr val="tx1"/>
                </a:solidFill>
                <a:effectLst/>
                <a:latin typeface="+mn-lt"/>
                <a:ea typeface="+mn-ea"/>
                <a:cs typeface="Calibri" panose="020F0502020204030204" pitchFamily="34" charset="0"/>
              </a:rPr>
              <a:t> פיקסלים מתמונת המקור. לזה אנחנו קוראים </a:t>
            </a:r>
            <a:r>
              <a:rPr lang="en-US" sz="1200" b="0" i="0" u="none" strike="noStrike" kern="1200" baseline="0" dirty="0">
                <a:solidFill>
                  <a:schemeClr val="tx1"/>
                </a:solidFill>
                <a:effectLst/>
                <a:latin typeface="+mn-lt"/>
                <a:ea typeface="+mn-ea"/>
                <a:cs typeface="+mn-cs"/>
              </a:rPr>
              <a:t>receptive field</a:t>
            </a:r>
            <a:r>
              <a:rPr lang="he-IL" sz="1200" u="none" strike="noStrike" kern="1200" baseline="0" dirty="0">
                <a:solidFill>
                  <a:schemeClr val="tx1"/>
                </a:solidFill>
                <a:effectLst/>
                <a:latin typeface="+mn-lt"/>
                <a:ea typeface="+mn-ea"/>
                <a:cs typeface="Calibri" panose="020F0502020204030204" pitchFamily="34" charset="0"/>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t>89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אם נסכום את כל השכבות נראה שיש לנו 16 שכבות במקרה של </a:t>
            </a:r>
            <a:r>
              <a:rPr lang="en-US" sz="1200" b="0" i="0" u="none" strike="noStrike" kern="1200" baseline="0" dirty="0">
                <a:solidFill>
                  <a:schemeClr val="tx1"/>
                </a:solidFill>
                <a:effectLst/>
                <a:latin typeface="+mn-lt"/>
                <a:ea typeface="+mn-ea"/>
                <a:cs typeface="+mn-cs"/>
              </a:rPr>
              <a:t>VGG16</a:t>
            </a:r>
            <a:r>
              <a:rPr lang="he-IL" sz="1200" u="none" strike="noStrike" kern="1200" baseline="0" dirty="0">
                <a:solidFill>
                  <a:schemeClr val="tx1"/>
                </a:solidFill>
                <a:effectLst/>
                <a:latin typeface="+mn-lt"/>
                <a:ea typeface="+mn-ea"/>
                <a:cs typeface="Calibri" panose="020F0502020204030204" pitchFamily="34" charset="0"/>
              </a:rPr>
              <a:t> ו19שכבות עבור </a:t>
            </a:r>
            <a:r>
              <a:rPr lang="en-US" sz="1200" b="0" i="0" u="none" strike="noStrike" kern="1200" baseline="0" dirty="0">
                <a:solidFill>
                  <a:schemeClr val="tx1"/>
                </a:solidFill>
                <a:effectLst/>
                <a:latin typeface="+mn-lt"/>
                <a:ea typeface="+mn-ea"/>
                <a:cs typeface="+mn-cs"/>
              </a:rPr>
              <a:t>VGG19</a:t>
            </a:r>
            <a:r>
              <a:rPr lang="he-IL" sz="1200" u="none" strike="noStrike" kern="1200" baseline="0" dirty="0">
                <a:solidFill>
                  <a:schemeClr val="tx1"/>
                </a:solidFill>
                <a:effectLst/>
                <a:latin typeface="+mn-lt"/>
                <a:ea typeface="+mn-ea"/>
                <a:cs typeface="Calibri" panose="020F0502020204030204" pitchFamily="34" charset="0"/>
              </a:rPr>
              <a:t> שיש לו ארכיטקטורה דומה אבל עוד כמה שכבות קונבולוציה.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זה </a:t>
            </a:r>
            <a:r>
              <a:rPr lang="en-US" sz="1200" b="0" i="0" u="none" strike="noStrike" kern="1200" baseline="0" dirty="0">
                <a:solidFill>
                  <a:schemeClr val="tx1"/>
                </a:solidFill>
                <a:effectLst/>
                <a:latin typeface="+mn-lt"/>
                <a:ea typeface="+mn-ea"/>
                <a:cs typeface="+mn-cs"/>
              </a:rPr>
              <a:t>VGG16</a:t>
            </a:r>
            <a:r>
              <a:rPr lang="he-IL" sz="1200" u="none" strike="noStrike" kern="1200" baseline="0" dirty="0">
                <a:solidFill>
                  <a:schemeClr val="tx1"/>
                </a:solidFill>
                <a:effectLst/>
                <a:latin typeface="+mn-lt"/>
                <a:ea typeface="+mn-ea"/>
                <a:cs typeface="Calibri" panose="020F0502020204030204" pitchFamily="34" charset="0"/>
              </a:rPr>
              <a:t> וה מתייחס ל16 שכבות של משקלים כלומר שכבות </a:t>
            </a:r>
            <a:r>
              <a:rPr lang="en-US" sz="1200" b="0" i="0" u="none" strike="noStrike" kern="1200" baseline="0" dirty="0">
                <a:solidFill>
                  <a:schemeClr val="tx1"/>
                </a:solidFill>
                <a:effectLst/>
                <a:latin typeface="+mn-lt"/>
                <a:ea typeface="+mn-ea"/>
                <a:cs typeface="+mn-cs"/>
              </a:rPr>
              <a:t>conv</a:t>
            </a:r>
            <a:r>
              <a:rPr lang="he-IL" sz="1200" u="none" strike="noStrike" kern="1200" baseline="0" dirty="0">
                <a:solidFill>
                  <a:schemeClr val="tx1"/>
                </a:solidFill>
                <a:effectLst/>
                <a:latin typeface="+mn-lt"/>
                <a:ea typeface="+mn-ea"/>
                <a:cs typeface="Calibri" panose="020F0502020204030204" pitchFamily="34" charset="0"/>
              </a:rPr>
              <a:t> ושכבות </a:t>
            </a:r>
            <a:r>
              <a:rPr lang="en-US" sz="1200" b="0" i="0" u="none" strike="noStrike" kern="1200" baseline="0" dirty="0">
                <a:solidFill>
                  <a:schemeClr val="tx1"/>
                </a:solidFill>
                <a:effectLst/>
                <a:latin typeface="+mn-lt"/>
                <a:ea typeface="+mn-ea"/>
                <a:cs typeface="+mn-cs"/>
              </a:rPr>
              <a:t>FC</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אחרי</a:t>
            </a:r>
            <a:r>
              <a:rPr lang="he-IL" sz="1200" kern="1200" baseline="0" dirty="0">
                <a:solidFill>
                  <a:schemeClr val="tx1"/>
                </a:solidFill>
                <a:effectLst/>
                <a:latin typeface="+mn-lt"/>
                <a:ea typeface="+mn-ea"/>
                <a:cs typeface="Calibri" panose="020F0502020204030204" pitchFamily="34" charset="0"/>
              </a:rPr>
              <a:t> שגזרנו את </a:t>
            </a:r>
            <a:r>
              <a:rPr lang="en-US" sz="1200" b="0" i="0" kern="1200" baseline="0" dirty="0">
                <a:solidFill>
                  <a:schemeClr val="tx1"/>
                </a:solidFill>
                <a:effectLst/>
                <a:latin typeface="+mn-lt"/>
                <a:ea typeface="+mn-ea"/>
                <a:cs typeface="+mn-cs"/>
              </a:rPr>
              <a:t>O</a:t>
            </a:r>
            <a:r>
              <a:rPr lang="he-IL" sz="1200" kern="1200" baseline="0" dirty="0">
                <a:solidFill>
                  <a:schemeClr val="tx1"/>
                </a:solidFill>
                <a:effectLst/>
                <a:latin typeface="+mn-lt"/>
                <a:ea typeface="+mn-ea"/>
                <a:cs typeface="Calibri" panose="020F0502020204030204" pitchFamily="34" charset="0"/>
              </a:rPr>
              <a:t> לפי ה</a:t>
            </a:r>
            <a:r>
              <a:rPr lang="en-US" sz="1200" b="0" i="0" kern="1200" baseline="0" dirty="0">
                <a:solidFill>
                  <a:schemeClr val="tx1"/>
                </a:solidFill>
                <a:effectLst/>
                <a:latin typeface="+mn-lt"/>
                <a:ea typeface="+mn-ea"/>
                <a:cs typeface="+mn-cs"/>
              </a:rPr>
              <a:t>F</a:t>
            </a:r>
            <a:r>
              <a:rPr lang="he-IL" sz="1200" kern="1200" baseline="0" dirty="0">
                <a:solidFill>
                  <a:schemeClr val="tx1"/>
                </a:solidFill>
                <a:effectLst/>
                <a:latin typeface="+mn-lt"/>
                <a:ea typeface="+mn-ea"/>
                <a:cs typeface="Calibri" panose="020F0502020204030204" pitchFamily="34" charset="0"/>
              </a:rPr>
              <a:t>ים, אנחנו מקבלים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63</a:t>
            </a:fld>
            <a:endParaRPr lang="en-US"/>
          </a:p>
        </p:txBody>
      </p:sp>
    </p:spTree>
    <p:extLst>
      <p:ext uri="{BB962C8B-B14F-4D97-AF65-F5344CB8AC3E}">
        <p14:creationId xmlns:p14="http://schemas.microsoft.com/office/powerpoint/2010/main" val="2797643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אם נסכום את כל החישובים האלה נראה שאנחנו מקבלים בערך 100 </a:t>
            </a:r>
            <a:r>
              <a:rPr lang="en-US" sz="1200" b="0" i="0" u="none" strike="noStrike" kern="1200" baseline="0" dirty="0">
                <a:solidFill>
                  <a:schemeClr val="tx1"/>
                </a:solidFill>
                <a:effectLst/>
                <a:latin typeface="+mn-lt"/>
                <a:ea typeface="+mn-ea"/>
                <a:cs typeface="+mn-cs"/>
              </a:rPr>
              <a:t>MB</a:t>
            </a:r>
            <a:r>
              <a:rPr lang="he-IL" sz="1200" u="none" strike="noStrike" kern="1200" baseline="0" dirty="0">
                <a:solidFill>
                  <a:schemeClr val="tx1"/>
                </a:solidFill>
                <a:effectLst/>
                <a:latin typeface="+mn-lt"/>
                <a:ea typeface="+mn-ea"/>
                <a:cs typeface="Calibri" panose="020F0502020204030204" pitchFamily="34" charset="0"/>
              </a:rPr>
              <a:t> פר תמונה, וזה רק עבור ה</a:t>
            </a:r>
            <a:r>
              <a:rPr lang="en-US" sz="1200" b="0" i="0" u="none" strike="noStrike" kern="1200" baseline="0" dirty="0">
                <a:solidFill>
                  <a:schemeClr val="tx1"/>
                </a:solidFill>
                <a:effectLst/>
                <a:latin typeface="+mn-lt"/>
                <a:ea typeface="+mn-ea"/>
                <a:cs typeface="+mn-cs"/>
              </a:rPr>
              <a:t>forward pass</a:t>
            </a:r>
            <a:r>
              <a:rPr lang="he-IL" sz="1200" u="none" strike="noStrike" kern="1200" baseline="0" dirty="0">
                <a:solidFill>
                  <a:schemeClr val="tx1"/>
                </a:solidFill>
                <a:effectLst/>
                <a:latin typeface="+mn-lt"/>
                <a:ea typeface="+mn-ea"/>
                <a:cs typeface="Calibri" panose="020F0502020204030204" pitchFamily="34" charset="0"/>
              </a:rPr>
              <a:t> כי כשאנחנו עושים </a:t>
            </a:r>
            <a:r>
              <a:rPr lang="en-US" sz="1200" b="0" i="0" u="none" strike="noStrike" kern="1200" baseline="0" dirty="0">
                <a:solidFill>
                  <a:schemeClr val="tx1"/>
                </a:solidFill>
                <a:effectLst/>
                <a:latin typeface="+mn-lt"/>
                <a:ea typeface="+mn-ea"/>
                <a:cs typeface="+mn-cs"/>
              </a:rPr>
              <a:t>backward pass</a:t>
            </a:r>
            <a:r>
              <a:rPr lang="he-IL" sz="1200" u="none" strike="noStrike" kern="1200" baseline="0" dirty="0">
                <a:solidFill>
                  <a:schemeClr val="tx1"/>
                </a:solidFill>
                <a:effectLst/>
                <a:latin typeface="+mn-lt"/>
                <a:ea typeface="+mn-ea"/>
                <a:cs typeface="Calibri" panose="020F0502020204030204" pitchFamily="34" charset="0"/>
              </a:rPr>
              <a:t> אנחנו צריכים אפילו יותר זיכרון</a:t>
            </a:r>
            <a:r>
              <a:rPr lang="en-US" sz="1200" b="0" i="0" u="none" strike="noStrike" kern="1200" baseline="0" dirty="0">
                <a:solidFill>
                  <a:schemeClr val="tx1"/>
                </a:solidFill>
                <a:effectLst/>
                <a:latin typeface="+mn-lt"/>
                <a:ea typeface="+mn-ea"/>
                <a:cs typeface="+mn-cs"/>
              </a:rPr>
              <a:t>.</a:t>
            </a:r>
          </a:p>
          <a:p>
            <a:pPr algn="r" rtl="1"/>
            <a:r>
              <a:rPr lang="he-IL" sz="1200" u="none" strike="noStrike" kern="1200" baseline="0" dirty="0">
                <a:solidFill>
                  <a:schemeClr val="tx1"/>
                </a:solidFill>
                <a:effectLst/>
                <a:latin typeface="+mn-lt"/>
                <a:ea typeface="+mn-ea"/>
                <a:cs typeface="Calibri" panose="020F0502020204030204" pitchFamily="34" charset="0"/>
              </a:rPr>
              <a:t>אז אנחנו מבינים שזה מאוד כבד, ואם למשל יש לנו </a:t>
            </a:r>
            <a:r>
              <a:rPr lang="en-US" sz="1200" b="0" i="0" u="none" strike="noStrike" kern="1200" baseline="0" dirty="0">
                <a:solidFill>
                  <a:schemeClr val="tx1"/>
                </a:solidFill>
                <a:effectLst/>
                <a:latin typeface="+mn-lt"/>
                <a:ea typeface="+mn-ea"/>
                <a:cs typeface="+mn-cs"/>
              </a:rPr>
              <a:t>5 GB</a:t>
            </a:r>
            <a:r>
              <a:rPr lang="he-IL" sz="1200" u="none" strike="noStrike" kern="1200" baseline="0" dirty="0">
                <a:solidFill>
                  <a:schemeClr val="tx1"/>
                </a:solidFill>
                <a:effectLst/>
                <a:latin typeface="+mn-lt"/>
                <a:ea typeface="+mn-ea"/>
                <a:cs typeface="Calibri" panose="020F0502020204030204" pitchFamily="34" charset="0"/>
              </a:rPr>
              <a:t> זיכרון, זה מאפשר לנו לעבוד עם 50 תמונות כאלה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אם נרצה להבין איפה השתמשנו ברוב הזיכרון ואיפה יש הרבה פרמטרים</a:t>
            </a:r>
          </a:p>
        </p:txBody>
      </p:sp>
      <p:sp>
        <p:nvSpPr>
          <p:cNvPr id="4" name="Slide Number Placeholder 3"/>
          <p:cNvSpPr>
            <a:spLocks noGrp="1"/>
          </p:cNvSpPr>
          <p:nvPr>
            <p:ph type="sldNum" sz="quarter" idx="10"/>
          </p:nvPr>
        </p:nvSpPr>
        <p:spPr/>
        <p:txBody>
          <a:bodyPr/>
          <a:lstStyle/>
          <a:p>
            <a:fld id="{9312A9C9-7209-43C8-B253-1255A1B545E0}" type="slidenum">
              <a:rPr lang="en-US" smtClean="0"/>
              <a:t>91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אם נרצה להבין איפה השתמשנו ברוב הזיכרון ואיפה יש הרבה פרמטרים</a:t>
            </a:r>
          </a:p>
          <a:p>
            <a:pPr algn="r" rtl="1"/>
            <a:r>
              <a:rPr lang="he-IL" sz="1200" u="none" strike="noStrike" kern="1200" dirty="0">
                <a:solidFill>
                  <a:schemeClr val="tx1"/>
                </a:solidFill>
                <a:effectLst/>
                <a:latin typeface="+mn-lt"/>
                <a:ea typeface="+mn-ea"/>
                <a:cs typeface="Calibri" panose="020F0502020204030204" pitchFamily="34" charset="0"/>
              </a:rPr>
              <a:t>נראה שרוב</a:t>
            </a:r>
            <a:r>
              <a:rPr lang="he-IL" sz="1200" u="none" strike="noStrike" kern="1200" baseline="0" dirty="0">
                <a:solidFill>
                  <a:schemeClr val="tx1"/>
                </a:solidFill>
                <a:effectLst/>
                <a:latin typeface="+mn-lt"/>
                <a:ea typeface="+mn-ea"/>
                <a:cs typeface="Calibri" panose="020F0502020204030204" pitchFamily="34" charset="0"/>
              </a:rPr>
              <a:t> הזיכרון הוא בשכבות הקונבולוציה העליונות שם יש לנו מבנה מרחבי גדול כי הוא עוד לא הספיק לקטון כתוצאה משכבות ה</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ויש הרבה פרמטרים בשכבות ה</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האחרונות כי שם</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 כל </a:t>
            </a:r>
            <a:r>
              <a:rPr lang="en-US" sz="1200" b="0" i="0" u="none" strike="noStrike" kern="1200" baseline="0" dirty="0">
                <a:solidFill>
                  <a:schemeClr val="tx1"/>
                </a:solidFill>
                <a:effectLst/>
                <a:latin typeface="+mn-lt"/>
                <a:ea typeface="+mn-ea"/>
                <a:cs typeface="+mn-cs"/>
              </a:rPr>
              <a:t>node</a:t>
            </a:r>
            <a:r>
              <a:rPr lang="he-IL" sz="1200" u="none" strike="noStrike" kern="1200" baseline="0" dirty="0">
                <a:solidFill>
                  <a:schemeClr val="tx1"/>
                </a:solidFill>
                <a:effectLst/>
                <a:latin typeface="+mn-lt"/>
                <a:ea typeface="+mn-ea"/>
                <a:cs typeface="Calibri" panose="020F0502020204030204" pitchFamily="34" charset="0"/>
              </a:rPr>
              <a:t> מחובר לכל </a:t>
            </a:r>
            <a:r>
              <a:rPr lang="en-US" sz="1200" b="0" i="0" u="none" strike="noStrike" kern="1200" baseline="0" dirty="0">
                <a:solidFill>
                  <a:schemeClr val="tx1"/>
                </a:solidFill>
                <a:effectLst/>
                <a:latin typeface="+mn-lt"/>
                <a:ea typeface="+mn-ea"/>
                <a:cs typeface="+mn-cs"/>
              </a:rPr>
              <a:t>node</a:t>
            </a:r>
            <a:r>
              <a:rPr lang="he-IL" sz="1200" u="none" strike="noStrike" kern="1200" baseline="0" dirty="0">
                <a:solidFill>
                  <a:schemeClr val="tx1"/>
                </a:solidFill>
                <a:effectLst/>
                <a:latin typeface="+mn-lt"/>
                <a:ea typeface="+mn-ea"/>
                <a:cs typeface="Calibri" panose="020F0502020204030204" pitchFamily="34" charset="0"/>
              </a:rPr>
              <a:t> אחר.</a:t>
            </a:r>
          </a:p>
          <a:p>
            <a:pPr algn="r" rtl="1"/>
            <a:r>
              <a:rPr lang="he-IL" sz="1200" u="none" strike="noStrike" kern="1200" baseline="0" dirty="0">
                <a:solidFill>
                  <a:schemeClr val="tx1"/>
                </a:solidFill>
                <a:effectLst/>
                <a:latin typeface="+mn-lt"/>
                <a:ea typeface="+mn-ea"/>
                <a:cs typeface="Calibri" panose="020F0502020204030204" pitchFamily="34" charset="0"/>
              </a:rPr>
              <a:t>זו נקודה חשובה, כי בהמשך נראה ארכיטקטורות שמוותרות על השכבות </a:t>
            </a:r>
            <a:r>
              <a:rPr lang="en-US" sz="1200" b="1"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ובכך הן חוסכות הרבה פרמטרים!</a:t>
            </a:r>
            <a:endParaRPr lang="he-IL" sz="1200" u="none" strike="noStrike" kern="1200" dirty="0">
              <a:solidFill>
                <a:schemeClr val="tx1"/>
              </a:solidFill>
              <a:effectLst/>
              <a:latin typeface="+mn-lt"/>
              <a:ea typeface="+mn-ea"/>
              <a:cs typeface="Calibri" panose="020F0502020204030204" pitchFamily="34" charset="0"/>
            </a:endParaRPr>
          </a:p>
          <a:p>
            <a:r>
              <a:rPr lang="en-US" sz="1200" b="0" i="0" u="none" strike="noStrike" kern="1200" dirty="0">
                <a:solidFill>
                  <a:schemeClr val="tx1"/>
                </a:solidFill>
                <a:effectLst/>
                <a:latin typeface="+mn-lt"/>
                <a:ea typeface="+mn-ea"/>
                <a:cs typeface="+mn-cs"/>
              </a:rPr>
              <a:t> Notice:</a:t>
            </a:r>
          </a:p>
          <a:p>
            <a:r>
              <a:rPr lang="en-US" sz="1200" b="0" i="0" u="none" strike="noStrike" kern="1200" baseline="0" dirty="0">
                <a:solidFill>
                  <a:schemeClr val="tx1"/>
                </a:solidFill>
                <a:effectLst/>
                <a:latin typeface="+mn-lt"/>
                <a:ea typeface="+mn-ea"/>
                <a:cs typeface="+mn-cs"/>
              </a:rPr>
              <a:t>Most memory in early convolutions</a:t>
            </a:r>
          </a:p>
          <a:p>
            <a:r>
              <a:rPr lang="en-US" sz="1200" b="0" i="0" u="none" strike="noStrike" kern="1200" baseline="0" dirty="0">
                <a:solidFill>
                  <a:schemeClr val="tx1"/>
                </a:solidFill>
                <a:effectLst/>
                <a:latin typeface="+mn-lt"/>
                <a:ea typeface="+mn-ea"/>
                <a:cs typeface="+mn-cs"/>
              </a:rPr>
              <a:t>Most </a:t>
            </a:r>
            <a:r>
              <a:rPr lang="en-US" sz="1200" b="0" i="0" u="none" strike="noStrike" kern="1200" baseline="0" dirty="0" err="1">
                <a:solidFill>
                  <a:schemeClr val="tx1"/>
                </a:solidFill>
                <a:effectLst/>
                <a:latin typeface="+mn-lt"/>
                <a:ea typeface="+mn-ea"/>
                <a:cs typeface="+mn-cs"/>
              </a:rPr>
              <a:t>params</a:t>
            </a:r>
            <a:r>
              <a:rPr lang="en-US" sz="1200" b="0" i="0" u="none" strike="noStrike" kern="1200" baseline="0" dirty="0">
                <a:solidFill>
                  <a:schemeClr val="tx1"/>
                </a:solidFill>
                <a:effectLst/>
                <a:latin typeface="+mn-lt"/>
                <a:ea typeface="+mn-ea"/>
                <a:cs typeface="+mn-cs"/>
              </a:rPr>
              <a:t> in late FC layers</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כפי שציינתי הוא זכה במקום השני בקלספיקציה ובמקו הראשון בלוקליזציה ב2014</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a:t>
            </a:r>
            <a:r>
              <a:rPr lang="en-US" sz="1200" b="0" i="0" u="none" strike="noStrike" kern="1200" baseline="0" dirty="0">
                <a:solidFill>
                  <a:schemeClr val="tx1"/>
                </a:solidFill>
                <a:effectLst/>
                <a:latin typeface="+mn-lt"/>
                <a:ea typeface="+mn-ea"/>
                <a:cs typeface="+mn-cs"/>
              </a:rPr>
              <a:t>training </a:t>
            </a:r>
            <a:r>
              <a:rPr lang="he-IL" sz="1200" u="none" strike="noStrike" kern="1200" baseline="0" dirty="0">
                <a:solidFill>
                  <a:schemeClr val="tx1"/>
                </a:solidFill>
                <a:effectLst/>
                <a:latin typeface="+mn-lt"/>
                <a:ea typeface="+mn-ea"/>
                <a:cs typeface="Calibri" panose="020F0502020204030204" pitchFamily="34" charset="0"/>
              </a:rPr>
              <a:t> היה דומה ל</a:t>
            </a:r>
            <a:r>
              <a:rPr lang="en-US" sz="1200" b="0" i="0" u="none" strike="noStrike" kern="1200" baseline="0" dirty="0" err="1">
                <a:solidFill>
                  <a:schemeClr val="tx1"/>
                </a:solidFill>
                <a:effectLst/>
                <a:latin typeface="+mn-lt"/>
                <a:ea typeface="+mn-ea"/>
                <a:cs typeface="+mn-cs"/>
              </a:rPr>
              <a:t>AlexNet</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לא השתמשו בנרמול לפי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 כי ראו שזה לא ממש עזר.</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עשו </a:t>
            </a:r>
            <a:r>
              <a:rPr lang="en-US" sz="1200" b="0" i="0" u="none" strike="noStrike" kern="1200" baseline="0" dirty="0" err="1">
                <a:solidFill>
                  <a:schemeClr val="tx1"/>
                </a:solidFill>
                <a:effectLst/>
                <a:latin typeface="+mn-lt"/>
                <a:ea typeface="+mn-ea"/>
                <a:cs typeface="+mn-cs"/>
              </a:rPr>
              <a:t>ensembling</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כמו שעשו ב</a:t>
            </a:r>
            <a:r>
              <a:rPr lang="en-US" sz="1200" b="0" i="0" u="none" strike="noStrike" kern="1200" baseline="0" dirty="0" err="1">
                <a:solidFill>
                  <a:schemeClr val="tx1"/>
                </a:solidFill>
                <a:effectLst/>
                <a:latin typeface="+mn-lt"/>
                <a:ea typeface="+mn-ea"/>
                <a:cs typeface="+mn-cs"/>
              </a:rPr>
              <a:t>alexnet</a:t>
            </a:r>
            <a:r>
              <a:rPr lang="he-IL" sz="1200" u="none" strike="noStrike" kern="1200" baseline="0" dirty="0">
                <a:solidFill>
                  <a:schemeClr val="tx1"/>
                </a:solidFill>
                <a:effectLst/>
                <a:latin typeface="+mn-lt"/>
                <a:ea typeface="+mn-ea"/>
                <a:cs typeface="Calibri" panose="020F0502020204030204" pitchFamily="34" charset="0"/>
              </a:rPr>
              <a:t> וזה נתן להם תוצאות יוצר טובות כי עושים ממוצע על מספר מודלים.</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הראו שהשכבה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האחרונה (לפני ה1000 </a:t>
            </a:r>
            <a:r>
              <a:rPr lang="en-US" sz="1200" b="0" i="0" u="none" strike="noStrike" kern="1200" baseline="0" dirty="0">
                <a:solidFill>
                  <a:schemeClr val="tx1"/>
                </a:solidFill>
                <a:effectLst/>
                <a:latin typeface="+mn-lt"/>
                <a:ea typeface="+mn-ea"/>
                <a:cs typeface="+mn-cs"/>
              </a:rPr>
              <a:t>classes</a:t>
            </a:r>
            <a:r>
              <a:rPr lang="he-IL" sz="1200" u="none" strike="noStrike" kern="1200" baseline="0" dirty="0">
                <a:solidFill>
                  <a:schemeClr val="tx1"/>
                </a:solidFill>
                <a:effectLst/>
                <a:latin typeface="+mn-lt"/>
                <a:ea typeface="+mn-ea"/>
                <a:cs typeface="Calibri" panose="020F0502020204030204" pitchFamily="34" charset="0"/>
              </a:rPr>
              <a:t>) הקרויה </a:t>
            </a:r>
            <a:r>
              <a:rPr lang="en-US" sz="1200" b="0" i="0" u="none" strike="noStrike" kern="1200" baseline="0" dirty="0">
                <a:solidFill>
                  <a:schemeClr val="tx1"/>
                </a:solidFill>
                <a:effectLst/>
                <a:latin typeface="+mn-lt"/>
                <a:ea typeface="+mn-ea"/>
                <a:cs typeface="+mn-cs"/>
              </a:rPr>
              <a:t>FC7</a:t>
            </a:r>
            <a:r>
              <a:rPr lang="he-IL" sz="1200" u="none" strike="noStrike" kern="1200" baseline="0" dirty="0">
                <a:solidFill>
                  <a:schemeClr val="tx1"/>
                </a:solidFill>
                <a:effectLst/>
                <a:latin typeface="+mn-lt"/>
                <a:ea typeface="+mn-ea"/>
                <a:cs typeface="Calibri" panose="020F0502020204030204" pitchFamily="34" charset="0"/>
              </a:rPr>
              <a:t> נותנת ייצוג טוב לפיצ'רים שאפשר להוציא את הפיצ'רים האלה מדאטא אחר ולהשתמש בזה למשימות אחרות.</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Training</a:t>
            </a:r>
            <a:r>
              <a:rPr lang="he-IL" sz="1200" u="none" strike="noStrike" kern="1200" baseline="0" dirty="0">
                <a:solidFill>
                  <a:schemeClr val="tx1"/>
                </a:solidFill>
                <a:effectLst/>
                <a:latin typeface="+mn-lt"/>
                <a:ea typeface="+mn-ea"/>
                <a:cs typeface="Calibri" panose="020F0502020204030204" pitchFamily="34" charset="0"/>
              </a:rPr>
              <a:t> היה על 4 מכונות </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ולקח 2-3 שבועות.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שוב נציין שהארכיטקטורה הזו חיזקה את המחשבה שעמוק יותר זה טוב יותר. </a:t>
            </a:r>
          </a:p>
          <a:p>
            <a:pPr algn="r" rtl="1"/>
            <a:r>
              <a:rPr lang="he-IL" sz="1200" u="none" strike="noStrike" kern="1200" baseline="0" dirty="0">
                <a:solidFill>
                  <a:schemeClr val="tx1"/>
                </a:solidFill>
                <a:effectLst/>
                <a:latin typeface="+mn-lt"/>
                <a:ea typeface="+mn-ea"/>
                <a:cs typeface="Calibri" panose="020F0502020204030204" pitchFamily="34" charset="0"/>
              </a:rPr>
              <a:t>וכמובן שפילטרים קטנים יותר הם גם יותר טובים.</a:t>
            </a:r>
          </a:p>
        </p:txBody>
      </p:sp>
      <p:sp>
        <p:nvSpPr>
          <p:cNvPr id="4" name="Slide Number Placeholder 3"/>
          <p:cNvSpPr>
            <a:spLocks noGrp="1"/>
          </p:cNvSpPr>
          <p:nvPr>
            <p:ph type="sldNum" sz="quarter" idx="10"/>
          </p:nvPr>
        </p:nvSpPr>
        <p:spPr/>
        <p:txBody>
          <a:bodyPr/>
          <a:lstStyle/>
          <a:p>
            <a:fld id="{9312A9C9-7209-43C8-B253-1255A1B545E0}" type="slidenum">
              <a:rPr lang="en-US" smtClean="0"/>
              <a:t>94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נמשיך עכשיו לארכיטקטורה שזכתה קלסיפיקציה ב2014 וזה </a:t>
            </a:r>
            <a:r>
              <a:rPr lang="en-US" sz="1200" b="0" i="0" u="none" strike="noStrike" kern="1200" baseline="0" dirty="0" err="1">
                <a:solidFill>
                  <a:schemeClr val="tx1"/>
                </a:solidFill>
                <a:effectLst/>
                <a:latin typeface="+mn-lt"/>
                <a:ea typeface="+mn-ea"/>
                <a:cs typeface="+mn-cs"/>
              </a:rPr>
              <a:t>googleNet</a:t>
            </a:r>
            <a:r>
              <a:rPr lang="he-IL" sz="1200" u="none" strike="noStrike" kern="1200" baseline="0" dirty="0">
                <a:solidFill>
                  <a:schemeClr val="tx1"/>
                </a:solidFill>
                <a:effectLst/>
                <a:latin typeface="+mn-lt"/>
                <a:ea typeface="+mn-ea"/>
                <a:cs typeface="Calibri" panose="020F0502020204030204" pitchFamily="34" charset="0"/>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t>95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מאמר שיצא מקבוצת מחקר בגוגל</a:t>
            </a:r>
            <a:r>
              <a:rPr lang="he-IL" sz="1200" kern="1200" baseline="0" dirty="0">
                <a:solidFill>
                  <a:schemeClr val="tx1"/>
                </a:solidFill>
                <a:effectLst/>
                <a:latin typeface="+mn-lt"/>
                <a:ea typeface="+mn-ea"/>
                <a:cs typeface="Calibri" panose="020F0502020204030204" pitchFamily="34" charset="0"/>
              </a:rPr>
              <a:t> כפי שאפשר להבין מהשם</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המטרה שלהם הייתה להתמקד ביעילות החישובית ואפילו במאמר הם ציינו שהם הורידו את מספר הפרמטרים לכדי פי 12 פחות ממספר הפרמטרים ב</a:t>
            </a:r>
            <a:r>
              <a:rPr lang="en-US" sz="1200" b="0" i="0" kern="1200" baseline="0" dirty="0" err="1">
                <a:solidFill>
                  <a:schemeClr val="tx1"/>
                </a:solidFill>
                <a:effectLst/>
                <a:latin typeface="+mn-lt"/>
                <a:ea typeface="+mn-ea"/>
                <a:cs typeface="+mn-cs"/>
              </a:rPr>
              <a:t>alexnet</a:t>
            </a:r>
            <a:r>
              <a:rPr lang="he-IL" sz="1200" kern="1200" baseline="0" dirty="0">
                <a:solidFill>
                  <a:schemeClr val="tx1"/>
                </a:solidFill>
                <a:effectLst/>
                <a:latin typeface="+mn-lt"/>
                <a:ea typeface="+mn-ea"/>
                <a:cs typeface="Calibri" panose="020F0502020204030204" pitchFamily="34" charset="0"/>
              </a:rPr>
              <a:t> ובו בזמן, לשפר את הדיוק.</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בנוסף, הם הגבילו את מספר פעולות החישוב במימוש שלהם כי הם רצו שלארכיטקטורה תהיה שימוש מסחרי ופרקטי ולא רק אקדמי.</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הם לקחו רעיון של </a:t>
            </a:r>
            <a:r>
              <a:rPr lang="en-US" sz="1200" b="0" i="0" kern="1200" baseline="0" dirty="0">
                <a:solidFill>
                  <a:schemeClr val="tx1"/>
                </a:solidFill>
                <a:effectLst/>
                <a:latin typeface="+mn-lt"/>
                <a:ea typeface="+mn-ea"/>
                <a:cs typeface="+mn-cs"/>
              </a:rPr>
              <a:t>network in network</a:t>
            </a:r>
            <a:r>
              <a:rPr lang="he-IL" sz="1200" kern="1200" baseline="0" dirty="0">
                <a:solidFill>
                  <a:schemeClr val="tx1"/>
                </a:solidFill>
                <a:effectLst/>
                <a:latin typeface="+mn-lt"/>
                <a:ea typeface="+mn-ea"/>
                <a:cs typeface="Calibri" panose="020F0502020204030204" pitchFamily="34" charset="0"/>
              </a:rPr>
              <a:t> שבעצם השתמש במבנה של רשת קטנה כדי לזהות אזורים לוקליים בתוך ה</a:t>
            </a:r>
            <a:r>
              <a:rPr lang="en-US" sz="1200" b="0" i="0" kern="1200" baseline="0" dirty="0">
                <a:solidFill>
                  <a:schemeClr val="tx1"/>
                </a:solidFill>
                <a:effectLst/>
                <a:latin typeface="+mn-lt"/>
                <a:ea typeface="+mn-ea"/>
                <a:cs typeface="+mn-cs"/>
              </a:rPr>
              <a:t>receptive field</a:t>
            </a:r>
            <a:r>
              <a:rPr lang="he-IL" sz="1200" kern="1200" baseline="0" dirty="0">
                <a:solidFill>
                  <a:schemeClr val="tx1"/>
                </a:solidFill>
                <a:effectLst/>
                <a:latin typeface="+mn-lt"/>
                <a:ea typeface="+mn-ea"/>
                <a:cs typeface="Calibri" panose="020F0502020204030204" pitchFamily="34" charset="0"/>
              </a:rPr>
              <a:t>.</a:t>
            </a:r>
          </a:p>
          <a:p>
            <a:pPr marL="0" indent="0" algn="r" rtl="1">
              <a:buFont typeface="Arial" panose="020B0604020202020204" pitchFamily="34" charset="0"/>
              <a:buNone/>
            </a:pPr>
            <a:endParaRPr lang="he-IL" sz="1200" kern="120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22 שכבות</a:t>
            </a:r>
          </a:p>
          <a:p>
            <a:pPr algn="r" rtl="1"/>
            <a:r>
              <a:rPr lang="he-IL" sz="1200" u="none" strike="noStrike" kern="1200" baseline="0" dirty="0">
                <a:solidFill>
                  <a:schemeClr val="tx1"/>
                </a:solidFill>
                <a:effectLst/>
                <a:latin typeface="+mn-lt"/>
                <a:ea typeface="+mn-ea"/>
                <a:cs typeface="Calibri" panose="020F0502020204030204" pitchFamily="34" charset="0"/>
              </a:rPr>
              <a:t>הם השתמשו במה שהם קראו לו ה</a:t>
            </a:r>
            <a:r>
              <a:rPr lang="en-US" sz="1200" b="0" i="0" u="none" strike="noStrike" kern="1200" baseline="0" dirty="0">
                <a:solidFill>
                  <a:schemeClr val="tx1"/>
                </a:solidFill>
                <a:effectLst/>
                <a:latin typeface="+mn-lt"/>
                <a:ea typeface="+mn-ea"/>
                <a:cs typeface="+mn-cs"/>
              </a:rPr>
              <a:t>inception module</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והם השתמשו במודל הזה מספר פעמים.</a:t>
            </a:r>
          </a:p>
          <a:p>
            <a:pPr algn="r" rtl="1"/>
            <a:r>
              <a:rPr lang="he-IL" sz="1200" u="none" strike="noStrike" kern="1200" baseline="0" dirty="0">
                <a:solidFill>
                  <a:schemeClr val="tx1"/>
                </a:solidFill>
                <a:effectLst/>
                <a:latin typeface="+mn-lt"/>
                <a:ea typeface="+mn-ea"/>
                <a:cs typeface="Calibri" panose="020F0502020204030204" pitchFamily="34" charset="0"/>
              </a:rPr>
              <a:t>הם וויתרו על השכבות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ובכך הורידו משמעותית את מספר הפרמטים. 5 מיליון במקום 60 מיליון.</a:t>
            </a:r>
          </a:p>
        </p:txBody>
      </p:sp>
      <p:sp>
        <p:nvSpPr>
          <p:cNvPr id="4" name="Slide Number Placeholder 3"/>
          <p:cNvSpPr>
            <a:spLocks noGrp="1"/>
          </p:cNvSpPr>
          <p:nvPr>
            <p:ph type="sldNum" sz="quarter" idx="10"/>
          </p:nvPr>
        </p:nvSpPr>
        <p:spPr/>
        <p:txBody>
          <a:bodyPr/>
          <a:lstStyle/>
          <a:p>
            <a:fld id="{9312A9C9-7209-43C8-B253-1255A1B545E0}" type="slidenum">
              <a:rPr lang="en-US" smtClean="0"/>
              <a:t>97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אז כאן אנחנו רואים את המבנה הזה שהם קוראים לו </a:t>
            </a:r>
            <a:r>
              <a:rPr lang="en-US" sz="1200" b="0" i="0" u="none" strike="noStrike" kern="1200" baseline="0" dirty="0">
                <a:solidFill>
                  <a:schemeClr val="tx1"/>
                </a:solidFill>
                <a:effectLst/>
                <a:latin typeface="+mn-lt"/>
                <a:ea typeface="+mn-ea"/>
                <a:cs typeface="+mn-cs"/>
              </a:rPr>
              <a:t>inception module</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נחשוב על זה כרשת בתוך רשת ואז לוקחים את התת רשת ומערימים אותן אחת על השניה.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עכשיו ננסה להבין את המבנה של התת רשת הזו</a:t>
            </a:r>
          </a:p>
        </p:txBody>
      </p:sp>
      <p:sp>
        <p:nvSpPr>
          <p:cNvPr id="4" name="Slide Number Placeholder 3"/>
          <p:cNvSpPr>
            <a:spLocks noGrp="1"/>
          </p:cNvSpPr>
          <p:nvPr>
            <p:ph type="sldNum" sz="quarter" idx="10"/>
          </p:nvPr>
        </p:nvSpPr>
        <p:spPr/>
        <p:txBody>
          <a:bodyPr/>
          <a:lstStyle/>
          <a:p>
            <a:fld id="{9312A9C9-7209-43C8-B253-1255A1B545E0}" type="slidenum">
              <a:rPr lang="en-US" smtClean="0"/>
              <a:t>98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ב</a:t>
            </a:r>
            <a:r>
              <a:rPr lang="en-US" sz="1200" b="0" i="0" kern="1200" dirty="0">
                <a:solidFill>
                  <a:schemeClr val="tx1"/>
                </a:solidFill>
                <a:effectLst/>
                <a:latin typeface="+mn-lt"/>
                <a:ea typeface="+mn-ea"/>
                <a:cs typeface="+mn-cs"/>
              </a:rPr>
              <a:t>CNN</a:t>
            </a:r>
            <a:r>
              <a:rPr lang="he-IL" sz="1200" kern="1200" dirty="0">
                <a:solidFill>
                  <a:schemeClr val="tx1"/>
                </a:solidFill>
                <a:effectLst/>
                <a:latin typeface="+mn-lt"/>
                <a:ea typeface="+mn-ea"/>
                <a:cs typeface="Calibri" panose="020F0502020204030204" pitchFamily="34" charset="0"/>
              </a:rPr>
              <a:t> מסורתי, בכל שכבה אנחנו בעצם בוחרים אם</a:t>
            </a:r>
            <a:r>
              <a:rPr lang="he-IL" sz="1200" kern="1200" baseline="0" dirty="0">
                <a:solidFill>
                  <a:schemeClr val="tx1"/>
                </a:solidFill>
                <a:effectLst/>
                <a:latin typeface="+mn-lt"/>
                <a:ea typeface="+mn-ea"/>
                <a:cs typeface="Calibri" panose="020F0502020204030204" pitchFamily="34" charset="0"/>
              </a:rPr>
              <a:t> להפעיל שכבת </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או שכבת </a:t>
            </a:r>
            <a:r>
              <a:rPr lang="en-US" sz="1200" b="0" i="0" kern="1200" baseline="0" dirty="0">
                <a:solidFill>
                  <a:schemeClr val="tx1"/>
                </a:solidFill>
                <a:effectLst/>
                <a:latin typeface="+mn-lt"/>
                <a:ea typeface="+mn-ea"/>
                <a:cs typeface="+mn-cs"/>
              </a:rPr>
              <a:t>pooling</a:t>
            </a:r>
            <a:r>
              <a:rPr lang="he-IL" sz="1200" kern="1200" baseline="0" dirty="0">
                <a:solidFill>
                  <a:schemeClr val="tx1"/>
                </a:solidFill>
                <a:effectLst/>
                <a:latin typeface="+mn-lt"/>
                <a:ea typeface="+mn-ea"/>
                <a:cs typeface="Calibri" panose="020F0502020204030204" pitchFamily="34" charset="0"/>
              </a:rPr>
              <a:t> ואם בחרנו בשכבת </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אז אנחנו צריכים גם לבחור את גודל הפילטר. המודול הזה מאפשר להפעיל את הפעולות האלה במקביל וזה בעצם הרעיון של המודל הנאיבי.</a:t>
            </a:r>
            <a:endParaRPr lang="he-IL" sz="1200" kern="1200" dirty="0">
              <a:solidFill>
                <a:schemeClr val="tx1"/>
              </a:solidFill>
              <a:effectLst/>
              <a:latin typeface="+mn-lt"/>
              <a:ea typeface="+mn-ea"/>
              <a:cs typeface="Calibri" panose="020F0502020204030204" pitchFamily="34" charset="0"/>
            </a:endParaRPr>
          </a:p>
          <a:p>
            <a:pPr algn="r" rtl="1"/>
            <a:r>
              <a:rPr lang="he-IL" sz="1200" kern="1200" dirty="0">
                <a:solidFill>
                  <a:schemeClr val="tx1"/>
                </a:solidFill>
                <a:effectLst/>
                <a:latin typeface="+mn-lt"/>
                <a:ea typeface="+mn-ea"/>
                <a:cs typeface="Calibri" panose="020F0502020204030204" pitchFamily="34" charset="0"/>
              </a:rPr>
              <a:t>הרעיון הוא להפעיל פילטרים</a:t>
            </a:r>
            <a:r>
              <a:rPr lang="he-IL" sz="1200" kern="1200" baseline="0" dirty="0">
                <a:solidFill>
                  <a:schemeClr val="tx1"/>
                </a:solidFill>
                <a:effectLst/>
                <a:latin typeface="+mn-lt"/>
                <a:ea typeface="+mn-ea"/>
                <a:cs typeface="Calibri" panose="020F0502020204030204" pitchFamily="34" charset="0"/>
              </a:rPr>
              <a:t> בגדלים שונים על ה</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שמגיע מהשכבה הקודמת במקביל, יחד עם </a:t>
            </a:r>
            <a:r>
              <a:rPr lang="en-US" sz="1200" b="0" i="0" kern="1200" baseline="0" dirty="0">
                <a:solidFill>
                  <a:schemeClr val="tx1"/>
                </a:solidFill>
                <a:effectLst/>
                <a:latin typeface="+mn-lt"/>
                <a:ea typeface="+mn-ea"/>
                <a:cs typeface="+mn-cs"/>
              </a:rPr>
              <a:t>pooling</a:t>
            </a:r>
            <a:r>
              <a:rPr lang="he-IL" sz="1200" kern="1200" baseline="0" dirty="0">
                <a:solidFill>
                  <a:schemeClr val="tx1"/>
                </a:solidFill>
                <a:effectLst/>
                <a:latin typeface="+mn-lt"/>
                <a:ea typeface="+mn-ea"/>
                <a:cs typeface="Calibri" panose="020F0502020204030204" pitchFamily="34" charset="0"/>
              </a:rPr>
              <a:t> ובסוף לשרשר את התוצאות שאנחנו מקבלים מכל הפילטרים.</a:t>
            </a:r>
          </a:p>
          <a:p>
            <a:pPr algn="r" rtl="1"/>
            <a:r>
              <a:rPr lang="he-IL" sz="1200" kern="1200" baseline="0" dirty="0">
                <a:solidFill>
                  <a:schemeClr val="tx1"/>
                </a:solidFill>
                <a:effectLst/>
                <a:latin typeface="+mn-lt"/>
                <a:ea typeface="+mn-ea"/>
                <a:cs typeface="Calibri" panose="020F0502020204030204" pitchFamily="34" charset="0"/>
              </a:rPr>
              <a:t>השרשור הוא בעומק</a:t>
            </a:r>
            <a:endParaRPr lang="en-US" sz="1200" b="0" i="0" kern="1200" baseline="0" dirty="0">
              <a:solidFill>
                <a:schemeClr val="tx1"/>
              </a:solidFill>
              <a:effectLst/>
              <a:latin typeface="+mn-lt"/>
              <a:ea typeface="+mn-ea"/>
              <a:cs typeface="+mn-cs"/>
            </a:endParaRPr>
          </a:p>
          <a:p>
            <a:pPr algn="r" rtl="1"/>
            <a:r>
              <a:rPr lang="he-IL" sz="1200" kern="1200" baseline="0" dirty="0">
                <a:solidFill>
                  <a:schemeClr val="tx1"/>
                </a:solidFill>
                <a:effectLst/>
                <a:latin typeface="+mn-lt"/>
                <a:ea typeface="+mn-ea"/>
                <a:cs typeface="Calibri" panose="020F0502020204030204" pitchFamily="34" charset="0"/>
              </a:rPr>
              <a:t>הסיבה היא שאנחנו לא בהכרח יודעים מה יעבוד הכי טוב. אז ככה אנחנו נותנים לרשת ללמוד את הפרמטרים כפי שהיא רוצה ועם השילובים שהיא רוצה, ואנחנו לא צריכים לבחור.</a:t>
            </a:r>
          </a:p>
          <a:p>
            <a:pPr algn="r" rtl="1"/>
            <a:r>
              <a:rPr lang="he-IL" sz="1200" kern="1200" baseline="0" dirty="0">
                <a:solidFill>
                  <a:schemeClr val="tx1"/>
                </a:solidFill>
                <a:effectLst/>
                <a:latin typeface="+mn-lt"/>
                <a:ea typeface="+mn-ea"/>
                <a:cs typeface="Calibri" panose="020F0502020204030204" pitchFamily="34" charset="0"/>
              </a:rPr>
              <a:t>נשים לב שהשתמשנו ב</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פה גם עבור ה</a:t>
            </a:r>
            <a:r>
              <a:rPr lang="en-US" sz="1200" b="0" i="0" kern="1200" baseline="0" dirty="0">
                <a:solidFill>
                  <a:schemeClr val="tx1"/>
                </a:solidFill>
                <a:effectLst/>
                <a:latin typeface="+mn-lt"/>
                <a:ea typeface="+mn-ea"/>
                <a:cs typeface="+mn-cs"/>
              </a:rPr>
              <a:t>max pooling </a:t>
            </a:r>
            <a:r>
              <a:rPr lang="he-IL" sz="1200" kern="1200" baseline="0" dirty="0">
                <a:solidFill>
                  <a:schemeClr val="tx1"/>
                </a:solidFill>
                <a:effectLst/>
                <a:latin typeface="+mn-lt"/>
                <a:ea typeface="+mn-ea"/>
                <a:cs typeface="Calibri" panose="020F0502020204030204" pitchFamily="34" charset="0"/>
              </a:rPr>
              <a:t>כי רצינו לשמר את אות מימדים</a:t>
            </a:r>
          </a:p>
          <a:p>
            <a:pPr algn="r" rtl="1"/>
            <a:r>
              <a:rPr lang="en-US" sz="1200" b="0" i="0" kern="1200" dirty="0">
                <a:solidFill>
                  <a:schemeClr val="tx1"/>
                </a:solidFill>
                <a:effectLst/>
                <a:latin typeface="+mn-lt"/>
                <a:ea typeface="+mn-ea"/>
                <a:cs typeface="+mn-cs"/>
              </a:rPr>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ונשים לב שהתוצאה</a:t>
            </a:r>
            <a:r>
              <a:rPr lang="he-IL" sz="1200" kern="1200" baseline="0" dirty="0">
                <a:solidFill>
                  <a:schemeClr val="tx1"/>
                </a:solidFill>
                <a:effectLst/>
                <a:latin typeface="+mn-lt"/>
                <a:ea typeface="+mn-ea"/>
                <a:cs typeface="Calibri" panose="020F0502020204030204" pitchFamily="34" charset="0"/>
              </a:rPr>
              <a:t> שקיבלנו, ניתן לייצג אותה על ידי קונבולוציה עם פילטר שנראה כך.</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64</a:t>
            </a:fld>
            <a:endParaRPr lang="en-US"/>
          </a:p>
        </p:txBody>
      </p:sp>
    </p:spTree>
    <p:extLst>
      <p:ext uri="{BB962C8B-B14F-4D97-AF65-F5344CB8AC3E}">
        <p14:creationId xmlns:p14="http://schemas.microsoft.com/office/powerpoint/2010/main" val="290237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אנחנו יודעים שה</a:t>
            </a:r>
            <a:r>
              <a:rPr lang="en-US" sz="1200" b="0" i="0" kern="1200" dirty="0">
                <a:solidFill>
                  <a:schemeClr val="tx1"/>
                </a:solidFill>
                <a:effectLst/>
                <a:latin typeface="+mn-lt"/>
                <a:ea typeface="+mn-ea"/>
                <a:cs typeface="+mn-cs"/>
              </a:rPr>
              <a:t>pooling layer</a:t>
            </a:r>
            <a:r>
              <a:rPr lang="he-IL" sz="1200" kern="1200" dirty="0">
                <a:solidFill>
                  <a:schemeClr val="tx1"/>
                </a:solidFill>
                <a:effectLst/>
                <a:latin typeface="+mn-lt"/>
                <a:ea typeface="+mn-ea"/>
                <a:cs typeface="Calibri" panose="020F0502020204030204" pitchFamily="34" charset="0"/>
              </a:rPr>
              <a:t> משמר לנו את העומק,</a:t>
            </a:r>
            <a:r>
              <a:rPr lang="he-IL" sz="1200" kern="1200" baseline="0" dirty="0">
                <a:solidFill>
                  <a:schemeClr val="tx1"/>
                </a:solidFill>
                <a:effectLst/>
                <a:latin typeface="+mn-lt"/>
                <a:ea typeface="+mn-ea"/>
                <a:cs typeface="Calibri" panose="020F0502020204030204" pitchFamily="34" charset="0"/>
              </a:rPr>
              <a:t> כלומר את מספר ה</a:t>
            </a:r>
            <a:r>
              <a:rPr lang="en-US" sz="1200" b="0" i="0" kern="1200" baseline="0" dirty="0">
                <a:solidFill>
                  <a:schemeClr val="tx1"/>
                </a:solidFill>
                <a:effectLst/>
                <a:latin typeface="+mn-lt"/>
                <a:ea typeface="+mn-ea"/>
                <a:cs typeface="+mn-cs"/>
              </a:rPr>
              <a:t>channels</a:t>
            </a:r>
            <a:r>
              <a:rPr lang="he-IL" sz="1200" kern="1200" baseline="0" dirty="0">
                <a:solidFill>
                  <a:schemeClr val="tx1"/>
                </a:solidFill>
                <a:effectLst/>
                <a:latin typeface="+mn-lt"/>
                <a:ea typeface="+mn-ea"/>
                <a:cs typeface="Calibri" panose="020F0502020204030204" pitchFamily="34" charset="0"/>
              </a:rPr>
              <a:t> ובגלל בחירת ה</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גם שימרנו את המימדים המרחביים.</a:t>
            </a:r>
          </a:p>
          <a:p>
            <a:pPr algn="r" rtl="1"/>
            <a:r>
              <a:rPr lang="he-IL" sz="1200" kern="1200" baseline="0" dirty="0">
                <a:solidFill>
                  <a:schemeClr val="tx1"/>
                </a:solidFill>
                <a:effectLst/>
                <a:latin typeface="+mn-lt"/>
                <a:ea typeface="+mn-ea"/>
                <a:cs typeface="Calibri" panose="020F0502020204030204" pitchFamily="34" charset="0"/>
              </a:rPr>
              <a:t>עשינו פה </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שמשמר את המימד המרחבי</a:t>
            </a:r>
          </a:p>
          <a:p>
            <a:pPr algn="r" rtl="1"/>
            <a:r>
              <a:rPr lang="he-IL" sz="1200" kern="1200" baseline="0" dirty="0">
                <a:solidFill>
                  <a:schemeClr val="tx1"/>
                </a:solidFill>
                <a:effectLst/>
                <a:latin typeface="+mn-lt"/>
                <a:ea typeface="+mn-ea"/>
                <a:cs typeface="Calibri" panose="020F0502020204030204" pitchFamily="34" charset="0"/>
              </a:rPr>
              <a:t>נשים לב שהשרשור הוא בעומק</a:t>
            </a:r>
          </a:p>
          <a:p>
            <a:pPr algn="r" rtl="1"/>
            <a:r>
              <a:rPr lang="he-IL" sz="1200" kern="1200" baseline="0" dirty="0">
                <a:solidFill>
                  <a:schemeClr val="tx1"/>
                </a:solidFill>
                <a:effectLst/>
                <a:latin typeface="+mn-lt"/>
                <a:ea typeface="+mn-ea"/>
                <a:cs typeface="Calibri" panose="020F0502020204030204" pitchFamily="34" charset="0"/>
              </a:rPr>
              <a:t>שמרנו על מימדים מרחביים אבל גדלנו בטירוך בעומק</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החישוב פה הוא למשל עם פילטר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 כשה</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הוא בעומק 256 אב הפעולה היא </a:t>
            </a:r>
            <a:r>
              <a:rPr lang="en-US" sz="1200" b="0" i="0" u="none" strike="noStrike" kern="1200" baseline="0" dirty="0">
                <a:solidFill>
                  <a:schemeClr val="tx1"/>
                </a:solidFill>
                <a:effectLst/>
                <a:latin typeface="+mn-lt"/>
                <a:ea typeface="+mn-ea"/>
                <a:cs typeface="+mn-cs"/>
              </a:rPr>
              <a:t>1x1x256</a:t>
            </a:r>
            <a:r>
              <a:rPr lang="he-IL" sz="1200" u="none" strike="noStrike" kern="1200" baseline="0" dirty="0">
                <a:solidFill>
                  <a:schemeClr val="tx1"/>
                </a:solidFill>
                <a:effectLst/>
                <a:latin typeface="+mn-lt"/>
                <a:ea typeface="+mn-ea"/>
                <a:cs typeface="Calibri" panose="020F0502020204030204" pitchFamily="34" charset="0"/>
              </a:rPr>
              <a:t> ב</a:t>
            </a:r>
            <a:r>
              <a:rPr lang="en-US" sz="1200" b="0" i="0" u="none" strike="noStrike" kern="1200" baseline="0" dirty="0">
                <a:solidFill>
                  <a:schemeClr val="tx1"/>
                </a:solidFill>
                <a:effectLst/>
                <a:latin typeface="+mn-lt"/>
                <a:ea typeface="+mn-ea"/>
                <a:cs typeface="+mn-cs"/>
              </a:rPr>
              <a:t>dot product</a:t>
            </a:r>
            <a:r>
              <a:rPr lang="he-IL" sz="1200" u="none" strike="noStrike" kern="1200" baseline="0" dirty="0">
                <a:solidFill>
                  <a:schemeClr val="tx1"/>
                </a:solidFill>
                <a:effectLst/>
                <a:latin typeface="+mn-lt"/>
                <a:ea typeface="+mn-ea"/>
                <a:cs typeface="Calibri" panose="020F0502020204030204" pitchFamily="34" charset="0"/>
              </a:rPr>
              <a:t> אבל יש לנו </a:t>
            </a:r>
            <a:r>
              <a:rPr lang="en-US" sz="1200" b="0" i="0" u="none" strike="noStrike" kern="1200" baseline="0" dirty="0">
                <a:solidFill>
                  <a:schemeClr val="tx1"/>
                </a:solidFill>
                <a:effectLst/>
                <a:latin typeface="+mn-lt"/>
                <a:ea typeface="+mn-ea"/>
                <a:cs typeface="+mn-cs"/>
              </a:rPr>
              <a:t>28x28</a:t>
            </a:r>
            <a:r>
              <a:rPr lang="he-IL" sz="1200" u="none" strike="noStrike" kern="1200" baseline="0" dirty="0">
                <a:solidFill>
                  <a:schemeClr val="tx1"/>
                </a:solidFill>
                <a:effectLst/>
                <a:latin typeface="+mn-lt"/>
                <a:ea typeface="+mn-ea"/>
                <a:cs typeface="Calibri" panose="020F0502020204030204" pitchFamily="34" charset="0"/>
              </a:rPr>
              <a:t> מיקומים שונים ו128 פילטרים שונים.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אלה דוגמאות שדומות למספרים שנראה באחת השכבות.</a:t>
            </a:r>
          </a:p>
          <a:p>
            <a:pPr algn="r" rtl="1"/>
            <a:r>
              <a:rPr lang="he-IL" sz="1200" u="none" strike="noStrike" kern="1200" baseline="0" dirty="0">
                <a:solidFill>
                  <a:schemeClr val="tx1"/>
                </a:solidFill>
                <a:effectLst/>
                <a:latin typeface="+mn-lt"/>
                <a:ea typeface="+mn-ea"/>
                <a:cs typeface="Calibri" panose="020F0502020204030204" pitchFamily="34" charset="0"/>
              </a:rPr>
              <a:t>במודל עצמו יש פרמטרים שונים בכל הופעה של המודל בשכבה אחרת.</a:t>
            </a:r>
          </a:p>
        </p:txBody>
      </p:sp>
      <p:sp>
        <p:nvSpPr>
          <p:cNvPr id="4" name="Slide Number Placeholder 3"/>
          <p:cNvSpPr>
            <a:spLocks noGrp="1"/>
          </p:cNvSpPr>
          <p:nvPr>
            <p:ph type="sldNum" sz="quarter" idx="10"/>
          </p:nvPr>
        </p:nvSpPr>
        <p:spPr/>
        <p:txBody>
          <a:bodyPr/>
          <a:lstStyle/>
          <a:p>
            <a:fld id="{9312A9C9-7209-43C8-B253-1255A1B545E0}" type="slidenum">
              <a:rPr lang="en-US" smtClean="0"/>
              <a:t>102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הפתרון הוא על ידי הוספת שכבות שנקראות </a:t>
            </a:r>
            <a:r>
              <a:rPr lang="en-US" sz="1200" b="0" i="0" u="none" strike="noStrike" kern="1200" baseline="0" dirty="0">
                <a:solidFill>
                  <a:schemeClr val="tx1"/>
                </a:solidFill>
                <a:effectLst/>
                <a:latin typeface="+mn-lt"/>
                <a:ea typeface="+mn-ea"/>
                <a:cs typeface="+mn-cs"/>
              </a:rPr>
              <a:t>bottleneck</a:t>
            </a:r>
            <a:r>
              <a:rPr lang="he-IL" sz="1200" u="none" strike="noStrike" kern="1200" baseline="0" dirty="0">
                <a:solidFill>
                  <a:schemeClr val="tx1"/>
                </a:solidFill>
                <a:effectLst/>
                <a:latin typeface="+mn-lt"/>
                <a:ea typeface="+mn-ea"/>
                <a:cs typeface="Calibri" panose="020F0502020204030204" pitchFamily="34" charset="0"/>
              </a:rPr>
              <a:t> שמטרתן להטיל את ה</a:t>
            </a:r>
            <a:r>
              <a:rPr lang="en-US" sz="1200" b="0" i="0" u="none" strike="noStrike" kern="1200" baseline="0" dirty="0">
                <a:solidFill>
                  <a:schemeClr val="tx1"/>
                </a:solidFill>
                <a:effectLst/>
                <a:latin typeface="+mn-lt"/>
                <a:ea typeface="+mn-ea"/>
                <a:cs typeface="+mn-cs"/>
              </a:rPr>
              <a:t>feature maps</a:t>
            </a:r>
            <a:r>
              <a:rPr lang="he-IL" sz="1200" u="none" strike="noStrike" kern="1200" baseline="0" dirty="0">
                <a:solidFill>
                  <a:schemeClr val="tx1"/>
                </a:solidFill>
                <a:effectLst/>
                <a:latin typeface="+mn-lt"/>
                <a:ea typeface="+mn-ea"/>
                <a:cs typeface="Calibri" panose="020F0502020204030204" pitchFamily="34" charset="0"/>
              </a:rPr>
              <a:t> למימד נמוך יותר לפני שכבות הקונבולוציה שהן השכבות היקרות.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הוספנו את הקונבולוציה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 הזאת במקומות שזה עוזר לנו להוריד את מספר החישובים.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עכשיו נראה איך התוספת הזאת משפיעה על הדוגמה שראינו. כשאנחנו נוסיפים את ה64 פילטרים של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אתם בטח שואלים את עצמכם אם הקטנת הייצוג הזו פגעה לנו בביצועים-</a:t>
            </a:r>
          </a:p>
          <a:p>
            <a:pPr algn="r" rtl="1"/>
            <a:r>
              <a:rPr lang="he-IL" sz="1200" u="none" strike="noStrike" kern="1200" baseline="0" dirty="0">
                <a:solidFill>
                  <a:schemeClr val="tx1"/>
                </a:solidFill>
                <a:effectLst/>
                <a:latin typeface="+mn-lt"/>
                <a:ea typeface="+mn-ea"/>
                <a:cs typeface="Calibri" panose="020F0502020204030204" pitchFamily="34" charset="0"/>
              </a:rPr>
              <a:t>אז ראו שאם משתמשים בשכבת ה</a:t>
            </a:r>
            <a:r>
              <a:rPr lang="en-US" sz="1200" b="0" i="0" u="none" strike="noStrike" kern="1200" baseline="0" dirty="0">
                <a:solidFill>
                  <a:schemeClr val="tx1"/>
                </a:solidFill>
                <a:effectLst/>
                <a:latin typeface="+mn-lt"/>
                <a:ea typeface="+mn-ea"/>
                <a:cs typeface="+mn-cs"/>
              </a:rPr>
              <a:t>bottleneck</a:t>
            </a:r>
            <a:r>
              <a:rPr lang="he-IL" sz="1200" u="none" strike="noStrike" kern="1200" baseline="0" dirty="0">
                <a:solidFill>
                  <a:schemeClr val="tx1"/>
                </a:solidFill>
                <a:effectLst/>
                <a:latin typeface="+mn-lt"/>
                <a:ea typeface="+mn-ea"/>
                <a:cs typeface="Calibri" panose="020F0502020204030204" pitchFamily="34" charset="0"/>
              </a:rPr>
              <a:t> הזאת בצורה הגיונית אז זה מאפשר לנו ממש להקטין את הייצוג ולחסוך חישובים, מבלי לפגוע בביצועים.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עכשיו נראה את המבנה הכולל של הרשת כולה</a:t>
            </a:r>
          </a:p>
          <a:p>
            <a:pPr algn="r" rtl="1"/>
            <a:r>
              <a:rPr lang="he-IL" sz="1200" u="none" strike="noStrike" kern="1200" baseline="0" dirty="0">
                <a:solidFill>
                  <a:schemeClr val="tx1"/>
                </a:solidFill>
                <a:effectLst/>
                <a:latin typeface="+mn-lt"/>
                <a:ea typeface="+mn-ea"/>
                <a:cs typeface="Calibri" panose="020F0502020204030204" pitchFamily="34" charset="0"/>
              </a:rPr>
              <a:t>מתחילים מלמטה מכמה שכבות של של </a:t>
            </a:r>
            <a:r>
              <a:rPr lang="en-US" sz="1200" b="0" i="0" u="none" strike="noStrike" kern="1200" baseline="0" dirty="0">
                <a:solidFill>
                  <a:schemeClr val="tx1"/>
                </a:solidFill>
                <a:effectLst/>
                <a:latin typeface="+mn-lt"/>
                <a:ea typeface="+mn-ea"/>
                <a:cs typeface="+mn-cs"/>
              </a:rPr>
              <a:t>conv-pool</a:t>
            </a:r>
            <a:r>
              <a:rPr lang="he-IL" sz="1200" u="none" strike="noStrike" kern="1200" baseline="0" dirty="0">
                <a:solidFill>
                  <a:schemeClr val="tx1"/>
                </a:solidFill>
                <a:effectLst/>
                <a:latin typeface="+mn-lt"/>
                <a:ea typeface="+mn-ea"/>
                <a:cs typeface="Calibri" panose="020F0502020204030204" pitchFamily="34" charset="0"/>
              </a:rPr>
              <a:t> ואחרי זה יש את המודלים אחד על גבי השני.</a:t>
            </a:r>
          </a:p>
          <a:p>
            <a:pPr algn="r" rtl="1"/>
            <a:r>
              <a:rPr lang="he-IL" sz="1200" u="none" strike="noStrike" kern="1200" baseline="0" dirty="0">
                <a:solidFill>
                  <a:schemeClr val="tx1"/>
                </a:solidFill>
                <a:effectLst/>
                <a:latin typeface="+mn-lt"/>
                <a:ea typeface="+mn-ea"/>
                <a:cs typeface="Calibri" panose="020F0502020204030204" pitchFamily="34" charset="0"/>
              </a:rPr>
              <a:t>אפשר לראות שבסוף לא שמו 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אלא יש </a:t>
            </a:r>
            <a:r>
              <a:rPr lang="en-US" sz="1200" b="0" i="0" u="none" strike="noStrike" kern="1200" baseline="0" dirty="0">
                <a:solidFill>
                  <a:schemeClr val="tx1"/>
                </a:solidFill>
                <a:effectLst/>
                <a:latin typeface="+mn-lt"/>
                <a:ea typeface="+mn-ea"/>
                <a:cs typeface="+mn-cs"/>
              </a:rPr>
              <a:t>classifier</a:t>
            </a:r>
            <a:r>
              <a:rPr lang="he-IL" sz="1200" u="none" strike="noStrike" kern="1200" baseline="0" dirty="0">
                <a:solidFill>
                  <a:schemeClr val="tx1"/>
                </a:solidFill>
                <a:effectLst/>
                <a:latin typeface="+mn-lt"/>
                <a:ea typeface="+mn-ea"/>
                <a:cs typeface="Calibri" panose="020F0502020204030204" pitchFamily="34" charset="0"/>
              </a:rPr>
              <a:t>. ככה הם הפחיתו במספר הפרמטרים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לשלוחות האלה שיוצאים, קוראים </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auxilary</a:t>
            </a:r>
            <a:r>
              <a:rPr lang="en-US" sz="1200" b="0" i="0" u="none" strike="noStrike" kern="1200" baseline="0" dirty="0">
                <a:solidFill>
                  <a:schemeClr val="tx1"/>
                </a:solidFill>
                <a:effectLst/>
                <a:latin typeface="+mn-lt"/>
                <a:ea typeface="+mn-ea"/>
                <a:cs typeface="+mn-cs"/>
              </a:rPr>
              <a:t> classification outputs</a:t>
            </a:r>
            <a:r>
              <a:rPr lang="he-IL" sz="1200" u="none" strike="noStrike" kern="1200" baseline="0" dirty="0">
                <a:solidFill>
                  <a:schemeClr val="tx1"/>
                </a:solidFill>
                <a:effectLst/>
                <a:latin typeface="+mn-lt"/>
                <a:ea typeface="+mn-ea"/>
                <a:cs typeface="Calibri" panose="020F0502020204030204" pitchFamily="34" charset="0"/>
              </a:rPr>
              <a:t> והם גם סוג של מיני רשת הבנוי מ</a:t>
            </a:r>
            <a:br>
              <a:rPr lang="en-US" sz="1200" b="0" i="0" u="none" strike="noStrike" kern="1200" baseline="0" dirty="0">
                <a:solidFill>
                  <a:schemeClr val="tx1"/>
                </a:solidFill>
                <a:effectLst/>
                <a:latin typeface="+mn-lt"/>
                <a:ea typeface="+mn-ea"/>
                <a:cs typeface="+mn-cs"/>
              </a:rPr>
            </a:br>
            <a:r>
              <a:rPr lang="en-US" sz="1200" b="1" i="0" u="none" strike="noStrike" kern="1200" baseline="0" dirty="0" err="1">
                <a:solidFill>
                  <a:schemeClr val="tx1"/>
                </a:solidFill>
                <a:effectLst/>
                <a:latin typeface="+mn-lt"/>
                <a:ea typeface="+mn-ea"/>
                <a:cs typeface="+mn-cs"/>
              </a:rPr>
              <a:t>avg</a:t>
            </a:r>
            <a:r>
              <a:rPr lang="en-US" sz="1200" b="1" i="0" u="none" strike="noStrike" kern="1200" baseline="0" dirty="0">
                <a:solidFill>
                  <a:schemeClr val="tx1"/>
                </a:solidFill>
                <a:effectLst/>
                <a:latin typeface="+mn-lt"/>
                <a:ea typeface="+mn-ea"/>
                <a:cs typeface="+mn-cs"/>
              </a:rPr>
              <a:t> pooling-&gt; 1x1 conv -&gt; FC -&gt;FC -&gt; </a:t>
            </a:r>
            <a:r>
              <a:rPr lang="en-US" sz="1200" b="1" i="0" u="none" strike="noStrike" kern="1200" baseline="0" dirty="0" err="1">
                <a:solidFill>
                  <a:schemeClr val="tx1"/>
                </a:solidFill>
                <a:effectLst/>
                <a:latin typeface="+mn-lt"/>
                <a:ea typeface="+mn-ea"/>
                <a:cs typeface="+mn-cs"/>
              </a:rPr>
              <a:t>softmax</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זה גם עוזר לרשת להמנע מ</a:t>
            </a:r>
            <a:r>
              <a:rPr lang="en-US" sz="1200" b="0" i="0" u="none" strike="noStrike" kern="1200" baseline="0" dirty="0">
                <a:solidFill>
                  <a:schemeClr val="tx1"/>
                </a:solidFill>
                <a:effectLst/>
                <a:latin typeface="+mn-lt"/>
                <a:ea typeface="+mn-ea"/>
                <a:cs typeface="+mn-cs"/>
              </a:rPr>
              <a:t>overfitting</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a:t>
            </a:r>
            <a:r>
              <a:rPr lang="en-US" sz="1200" b="0" i="0" u="none" strike="noStrike" kern="1200" baseline="0" dirty="0" err="1">
                <a:solidFill>
                  <a:schemeClr val="tx1"/>
                </a:solidFill>
                <a:effectLst/>
                <a:latin typeface="+mn-lt"/>
                <a:ea typeface="+mn-ea"/>
                <a:cs typeface="+mn-cs"/>
              </a:rPr>
              <a:t>softmax</a:t>
            </a:r>
            <a:r>
              <a:rPr lang="he-IL" sz="1200" u="none" strike="noStrike" kern="1200" baseline="0" dirty="0">
                <a:solidFill>
                  <a:schemeClr val="tx1"/>
                </a:solidFill>
                <a:effectLst/>
                <a:latin typeface="+mn-lt"/>
                <a:ea typeface="+mn-ea"/>
                <a:cs typeface="Calibri" panose="020F0502020204030204" pitchFamily="34" charset="0"/>
              </a:rPr>
              <a:t> שלוחות האלה הוא גם ל1000 קטגוריות של </a:t>
            </a:r>
            <a:r>
              <a:rPr lang="en-US" sz="1200" b="0" i="0" u="none" strike="noStrike" kern="1200" baseline="0" dirty="0" err="1">
                <a:solidFill>
                  <a:schemeClr val="tx1"/>
                </a:solidFill>
                <a:effectLst/>
                <a:latin typeface="+mn-lt"/>
                <a:ea typeface="+mn-ea"/>
                <a:cs typeface="+mn-cs"/>
              </a:rPr>
              <a:t>imagenet</a:t>
            </a:r>
            <a:r>
              <a:rPr lang="he-IL" sz="1200" u="none" strike="noStrike" kern="1200" baseline="0" dirty="0">
                <a:solidFill>
                  <a:schemeClr val="tx1"/>
                </a:solidFill>
                <a:effectLst/>
                <a:latin typeface="+mn-lt"/>
                <a:ea typeface="+mn-ea"/>
                <a:cs typeface="Calibri" panose="020F0502020204030204" pitchFamily="34" charset="0"/>
              </a:rPr>
              <a:t> אז זה נותן לנו קלספיקציה מוקדמת יותר ברשת. זוזה גם עוזר לנו לעשות קלספיקציה</a:t>
            </a:r>
          </a:p>
          <a:p>
            <a:pPr algn="r" rtl="1"/>
            <a:r>
              <a:rPr lang="he-IL" sz="1200" u="none" strike="noStrike" kern="1200" baseline="0" dirty="0">
                <a:solidFill>
                  <a:schemeClr val="tx1"/>
                </a:solidFill>
                <a:effectLst/>
                <a:latin typeface="+mn-lt"/>
                <a:ea typeface="+mn-ea"/>
                <a:cs typeface="Calibri" panose="020F0502020204030204" pitchFamily="34" charset="0"/>
              </a:rPr>
              <a:t>סהכ 22 שכבות עם משקלים</a:t>
            </a:r>
          </a:p>
          <a:p>
            <a:pPr algn="r" rtl="1"/>
            <a:r>
              <a:rPr lang="he-IL" sz="1200" u="none" strike="noStrike" kern="1200" baseline="0" dirty="0">
                <a:solidFill>
                  <a:schemeClr val="tx1"/>
                </a:solidFill>
                <a:effectLst/>
                <a:latin typeface="+mn-lt"/>
                <a:ea typeface="+mn-ea"/>
                <a:cs typeface="Calibri" panose="020F0502020204030204" pitchFamily="34" charset="0"/>
              </a:rPr>
              <a:t>חשוב לזכור שמי שפיתח את זה, זה גוגל שיש להם הרבה קלסטרים רצים והרבה משאבים כדי להתנסות ולראות מה עובד.</a:t>
            </a:r>
          </a:p>
          <a:p>
            <a:pPr algn="r" rtl="1"/>
            <a:r>
              <a:rPr lang="he-IL" sz="1200" u="none" strike="noStrike" kern="1200" baseline="0" dirty="0">
                <a:solidFill>
                  <a:schemeClr val="tx1"/>
                </a:solidFill>
                <a:effectLst/>
                <a:latin typeface="+mn-lt"/>
                <a:ea typeface="+mn-ea"/>
                <a:cs typeface="Calibri" panose="020F0502020204030204" pitchFamily="34" charset="0"/>
              </a:rPr>
              <a:t>לכל שכבה פה יש משקלים נפרדים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הבעיה ברשתות עמוקות זה שהגרדיאנט דועך כשאנחנו מתקדמים בתוך הרשת ולכן זה עוזר להוסיף גרדיאנט בתהליך ה</a:t>
            </a:r>
            <a:r>
              <a:rPr lang="en-US" sz="1200" b="0" i="0" u="none" strike="noStrike" kern="1200" baseline="0" dirty="0">
                <a:solidFill>
                  <a:schemeClr val="tx1"/>
                </a:solidFill>
                <a:effectLst/>
                <a:latin typeface="+mn-lt"/>
                <a:ea typeface="+mn-ea"/>
                <a:cs typeface="+mn-cs"/>
              </a:rPr>
              <a:t>backpropagation</a:t>
            </a:r>
            <a:r>
              <a:rPr lang="he-IL" sz="1200" u="none" strike="noStrike" kern="1200" baseline="0" dirty="0">
                <a:solidFill>
                  <a:schemeClr val="tx1"/>
                </a:solidFill>
                <a:effectLst/>
                <a:latin typeface="+mn-lt"/>
                <a:ea typeface="+mn-ea"/>
                <a:cs typeface="Calibri" panose="020F0502020204030204" pitchFamily="34" charset="0"/>
              </a:rPr>
              <a:t>.</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הזוכה משנת 2015 – </a:t>
            </a:r>
          </a:p>
          <a:p>
            <a:pPr algn="r" rtl="1"/>
            <a:r>
              <a:rPr lang="he-IL" sz="1200" u="none" strike="noStrike" kern="1200" baseline="0" dirty="0">
                <a:solidFill>
                  <a:schemeClr val="tx1"/>
                </a:solidFill>
                <a:effectLst/>
                <a:latin typeface="+mn-lt"/>
                <a:ea typeface="+mn-ea"/>
                <a:cs typeface="Calibri" panose="020F0502020204030204" pitchFamily="34" charset="0"/>
              </a:rPr>
              <a:t>כאן המודל הוא כבר ממש עמוק עם 152 שכבות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הזוכה משנת 2015 – </a:t>
            </a:r>
          </a:p>
          <a:p>
            <a:pPr algn="r" rtl="1"/>
            <a:r>
              <a:rPr lang="he-IL" sz="1200" u="none" strike="noStrike" kern="1200" baseline="0" dirty="0">
                <a:solidFill>
                  <a:schemeClr val="tx1"/>
                </a:solidFill>
                <a:effectLst/>
                <a:latin typeface="+mn-lt"/>
                <a:ea typeface="+mn-ea"/>
                <a:cs typeface="Calibri" panose="020F0502020204030204" pitchFamily="34" charset="0"/>
              </a:rPr>
              <a:t>כאן המודל הוא כבר ממש עמוק עם 152 שכבות</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הבעיה היא בעצם שברשתות עמוקות, הגרדיאנטים נוטים לגדול מידי או לקטון מידי -  להתפוצץ או לדעוך.</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u="none" strike="noStrike" kern="1200" baseline="0" dirty="0">
                <a:solidFill>
                  <a:schemeClr val="tx1"/>
                </a:solidFill>
                <a:effectLst/>
                <a:latin typeface="+mn-lt"/>
                <a:ea typeface="+mn-ea"/>
                <a:cs typeface="Calibri" panose="020F0502020204030204" pitchFamily="34" charset="0"/>
              </a:rPr>
              <a:t>במאמר ציינו את הבעיה של </a:t>
            </a:r>
            <a:r>
              <a:rPr lang="en-US" sz="1200" b="0" i="0" u="none" strike="noStrike" kern="1200" baseline="0" dirty="0">
                <a:solidFill>
                  <a:schemeClr val="tx1"/>
                </a:solidFill>
                <a:effectLst/>
                <a:latin typeface="+mn-lt"/>
                <a:ea typeface="+mn-ea"/>
                <a:cs typeface="+mn-cs"/>
              </a:rPr>
              <a:t>training</a:t>
            </a:r>
            <a:r>
              <a:rPr lang="he-IL" sz="1200" u="none" strike="noStrike" kern="1200" baseline="0" dirty="0">
                <a:solidFill>
                  <a:schemeClr val="tx1"/>
                </a:solidFill>
                <a:effectLst/>
                <a:latin typeface="+mn-lt"/>
                <a:ea typeface="+mn-ea"/>
                <a:cs typeface="Calibri" panose="020F0502020204030204" pitchFamily="34" charset="0"/>
              </a:rPr>
              <a:t> ברשתות עמוקות מאוד. בשקופיות הבאות נראה יותר לעומק את הבעיה הזו. </a:t>
            </a:r>
            <a:endParaRPr lang="en-US" sz="1200" b="0" i="0" u="none" strike="noStrike" kern="1200" baseline="0" dirty="0">
              <a:solidFill>
                <a:schemeClr val="tx1"/>
              </a:solidFill>
              <a:effectLst/>
              <a:latin typeface="+mn-lt"/>
              <a:ea typeface="+mn-ea"/>
              <a:cs typeface="+mn-cs"/>
            </a:endParaRPr>
          </a:p>
          <a:p>
            <a:pPr marL="0" indent="0" algn="r" rtl="1">
              <a:buFont typeface="Arial" panose="020B0604020202020204" pitchFamily="34" charset="0"/>
              <a:buNone/>
            </a:pPr>
            <a:endParaRPr lang="he-IL" sz="1200" kern="120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אז</a:t>
            </a:r>
            <a:r>
              <a:rPr lang="he-IL" sz="1200" kern="1200" baseline="0" dirty="0">
                <a:solidFill>
                  <a:schemeClr val="tx1"/>
                </a:solidFill>
                <a:effectLst/>
                <a:latin typeface="+mn-lt"/>
                <a:ea typeface="+mn-ea"/>
                <a:cs typeface="Calibri" panose="020F0502020204030204" pitchFamily="34" charset="0"/>
              </a:rPr>
              <a:t> מקודם גזרנו את השגיאה </a:t>
            </a:r>
            <a:r>
              <a:rPr lang="en-US" sz="1200" b="0" i="0" kern="1200" baseline="0" dirty="0">
                <a:solidFill>
                  <a:schemeClr val="tx1"/>
                </a:solidFill>
                <a:effectLst/>
                <a:latin typeface="+mn-lt"/>
                <a:ea typeface="+mn-ea"/>
                <a:cs typeface="+mn-cs"/>
              </a:rPr>
              <a:t>E</a:t>
            </a:r>
            <a:r>
              <a:rPr lang="he-IL" sz="1200" kern="1200" baseline="0" dirty="0">
                <a:solidFill>
                  <a:schemeClr val="tx1"/>
                </a:solidFill>
                <a:effectLst/>
                <a:latin typeface="+mn-lt"/>
                <a:ea typeface="+mn-ea"/>
                <a:cs typeface="Calibri" panose="020F0502020204030204" pitchFamily="34" charset="0"/>
              </a:rPr>
              <a:t> לפי הפילטרים </a:t>
            </a:r>
            <a:r>
              <a:rPr lang="en-US" sz="1200" b="0" i="0" kern="1200" baseline="0" dirty="0">
                <a:solidFill>
                  <a:schemeClr val="tx1"/>
                </a:solidFill>
                <a:effectLst/>
                <a:latin typeface="+mn-lt"/>
                <a:ea typeface="+mn-ea"/>
                <a:cs typeface="+mn-cs"/>
              </a:rPr>
              <a:t>F</a:t>
            </a:r>
            <a:r>
              <a:rPr lang="he-IL" sz="1200" kern="1200" baseline="0" dirty="0">
                <a:solidFill>
                  <a:schemeClr val="tx1"/>
                </a:solidFill>
                <a:effectLst/>
                <a:latin typeface="+mn-lt"/>
                <a:ea typeface="+mn-ea"/>
                <a:cs typeface="Calibri" panose="020F0502020204030204" pitchFamily="34" charset="0"/>
              </a:rPr>
              <a:t> ועכשיו אנחנו נגזור את השגאה </a:t>
            </a:r>
            <a:r>
              <a:rPr lang="en-US" sz="1200" b="0" i="0" kern="1200" baseline="0" dirty="0">
                <a:solidFill>
                  <a:schemeClr val="tx1"/>
                </a:solidFill>
                <a:effectLst/>
                <a:latin typeface="+mn-lt"/>
                <a:ea typeface="+mn-ea"/>
                <a:cs typeface="+mn-cs"/>
              </a:rPr>
              <a:t>E</a:t>
            </a:r>
            <a:r>
              <a:rPr lang="he-IL" sz="1200" kern="1200" baseline="0" dirty="0">
                <a:solidFill>
                  <a:schemeClr val="tx1"/>
                </a:solidFill>
                <a:effectLst/>
                <a:latin typeface="+mn-lt"/>
                <a:ea typeface="+mn-ea"/>
                <a:cs typeface="Calibri" panose="020F0502020204030204" pitchFamily="34" charset="0"/>
              </a:rPr>
              <a:t> לפי ה</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X</a:t>
            </a:r>
          </a:p>
          <a:p>
            <a:pPr algn="r" rtl="1"/>
            <a:r>
              <a:rPr lang="he-IL" sz="1200" kern="1200" baseline="0" dirty="0">
                <a:solidFill>
                  <a:schemeClr val="tx1"/>
                </a:solidFill>
                <a:effectLst/>
                <a:latin typeface="+mn-lt"/>
                <a:ea typeface="+mn-ea"/>
                <a:cs typeface="Calibri" panose="020F0502020204030204" pitchFamily="34" charset="0"/>
              </a:rPr>
              <a:t>ופה כבר עשינו את ההצבה של הנגזרות בחלקיות של </a:t>
            </a:r>
            <a:r>
              <a:rPr lang="en-US" sz="1200" b="0" i="0" kern="1200" baseline="0" dirty="0">
                <a:solidFill>
                  <a:schemeClr val="tx1"/>
                </a:solidFill>
                <a:effectLst/>
                <a:latin typeface="+mn-lt"/>
                <a:ea typeface="+mn-ea"/>
                <a:cs typeface="+mn-cs"/>
              </a:rPr>
              <a:t>O</a:t>
            </a:r>
            <a:r>
              <a:rPr lang="he-IL" sz="1200" kern="1200" baseline="0" dirty="0">
                <a:solidFill>
                  <a:schemeClr val="tx1"/>
                </a:solidFill>
                <a:effectLst/>
                <a:latin typeface="+mn-lt"/>
                <a:ea typeface="+mn-ea"/>
                <a:cs typeface="Calibri" panose="020F0502020204030204" pitchFamily="34" charset="0"/>
              </a:rPr>
              <a:t> לפי </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וככה גם התבטלנו לנו כל מיני איברים.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65</a:t>
            </a:fld>
            <a:endParaRPr lang="en-US"/>
          </a:p>
        </p:txBody>
      </p:sp>
    </p:spTree>
    <p:extLst>
      <p:ext uri="{BB962C8B-B14F-4D97-AF65-F5344CB8AC3E}">
        <p14:creationId xmlns:p14="http://schemas.microsoft.com/office/powerpoint/2010/main" val="371763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הרשת הזו היא שוב משמעותית יותר טובה מכל אלה שקדמו לה אבל נשים לב שהשיפור בדיוק הוא לא באותו יחס לגידול במספר שכבות.</a:t>
            </a:r>
          </a:p>
        </p:txBody>
      </p:sp>
      <p:sp>
        <p:nvSpPr>
          <p:cNvPr id="4" name="Slide Number Placeholder 3"/>
          <p:cNvSpPr>
            <a:spLocks noGrp="1"/>
          </p:cNvSpPr>
          <p:nvPr>
            <p:ph type="sldNum" sz="quarter" idx="10"/>
          </p:nvPr>
        </p:nvSpPr>
        <p:spPr/>
        <p:txBody>
          <a:bodyPr/>
          <a:lstStyle/>
          <a:p>
            <a:fld id="{9312A9C9-7209-43C8-B253-1255A1B545E0}" type="slidenum">
              <a:rPr lang="en-US" smtClean="0"/>
              <a:t>111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השאלה היא, מה קורה כשאנחנו מוסיפים עוד ועוד שכבות לרשת, האם הרשת הולכת ומשתפרת?</a:t>
            </a:r>
          </a:p>
          <a:p>
            <a:pPr algn="r" rtl="1"/>
            <a:r>
              <a:rPr lang="he-IL" sz="1200" u="none" strike="noStrike" kern="1200" baseline="0" dirty="0">
                <a:solidFill>
                  <a:schemeClr val="tx1"/>
                </a:solidFill>
                <a:effectLst/>
                <a:latin typeface="+mn-lt"/>
                <a:ea typeface="+mn-ea"/>
                <a:cs typeface="Calibri" panose="020F0502020204030204" pitchFamily="34" charset="0"/>
              </a:rPr>
              <a:t>מסתבר שהתשובה היא לא</a:t>
            </a: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כאן השוואה בין מודל של 56 שכבות למודל של 20 שכבות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שב</a:t>
            </a:r>
            <a:r>
              <a:rPr lang="en-US" sz="1200" b="0" i="0" u="none" strike="noStrike" kern="1200" baseline="0" dirty="0">
                <a:solidFill>
                  <a:schemeClr val="tx1"/>
                </a:solidFill>
                <a:effectLst/>
                <a:latin typeface="+mn-lt"/>
                <a:ea typeface="+mn-ea"/>
                <a:cs typeface="+mn-cs"/>
              </a:rPr>
              <a:t>test error</a:t>
            </a:r>
            <a:r>
              <a:rPr lang="he-IL" sz="1200" u="none" strike="noStrike" kern="1200" baseline="0" dirty="0">
                <a:solidFill>
                  <a:schemeClr val="tx1"/>
                </a:solidFill>
                <a:effectLst/>
                <a:latin typeface="+mn-lt"/>
                <a:ea typeface="+mn-ea"/>
                <a:cs typeface="Calibri" panose="020F0502020204030204" pitchFamily="34" charset="0"/>
              </a:rPr>
              <a:t> הרשת עם ה56 שכבות מראה שגיאה גבוהה יותר מהרשת עם ה20 שכבות. </a:t>
            </a:r>
          </a:p>
          <a:p>
            <a:pPr algn="r" rtl="1"/>
            <a:r>
              <a:rPr lang="he-IL" sz="1200" u="none" strike="noStrike" kern="1200" baseline="0" dirty="0">
                <a:solidFill>
                  <a:schemeClr val="tx1"/>
                </a:solidFill>
                <a:effectLst/>
                <a:latin typeface="+mn-lt"/>
                <a:ea typeface="+mn-ea"/>
                <a:cs typeface="Calibri" panose="020F0502020204030204" pitchFamily="34" charset="0"/>
              </a:rPr>
              <a:t>מה שמוזר זה שגם ב</a:t>
            </a:r>
            <a:r>
              <a:rPr lang="en-US" sz="1200" b="0" i="0" u="none" strike="noStrike" kern="1200" baseline="0" dirty="0">
                <a:solidFill>
                  <a:schemeClr val="tx1"/>
                </a:solidFill>
                <a:effectLst/>
                <a:latin typeface="+mn-lt"/>
                <a:ea typeface="+mn-ea"/>
                <a:cs typeface="+mn-cs"/>
              </a:rPr>
              <a:t>training error</a:t>
            </a:r>
            <a:r>
              <a:rPr lang="he-IL" sz="1200" u="none" strike="noStrike" kern="1200" baseline="0" dirty="0">
                <a:solidFill>
                  <a:schemeClr val="tx1"/>
                </a:solidFill>
                <a:effectLst/>
                <a:latin typeface="+mn-lt"/>
                <a:ea typeface="+mn-ea"/>
                <a:cs typeface="Calibri" panose="020F0502020204030204" pitchFamily="34" charset="0"/>
              </a:rPr>
              <a:t> אנחנו גם רואים שהמודל עם ה56 שכבות נותן תוצאות פחות טובות וזה מראה לנו שזה בעצם לא כתוצאה מ</a:t>
            </a:r>
            <a:r>
              <a:rPr lang="en-US" sz="1200" b="0" i="0" u="none" strike="noStrike" kern="1200" baseline="0" dirty="0">
                <a:solidFill>
                  <a:schemeClr val="tx1"/>
                </a:solidFill>
                <a:effectLst/>
                <a:latin typeface="+mn-lt"/>
                <a:ea typeface="+mn-ea"/>
                <a:cs typeface="+mn-cs"/>
              </a:rPr>
              <a:t>overfitting</a:t>
            </a:r>
            <a:r>
              <a:rPr lang="he-IL" sz="1200" u="none" strike="noStrike" kern="1200" baseline="0" dirty="0">
                <a:solidFill>
                  <a:schemeClr val="tx1"/>
                </a:solidFill>
                <a:effectLst/>
                <a:latin typeface="+mn-lt"/>
                <a:ea typeface="+mn-ea"/>
                <a:cs typeface="Calibri" panose="020F0502020204030204" pitchFamily="34" charset="0"/>
              </a:rPr>
              <a:t> של רשת עמוקה עם הרבה פרמטרין אלא זה בגלל משהו אחר. כי ב</a:t>
            </a:r>
            <a:r>
              <a:rPr lang="en-US" sz="1200" b="0" i="0" u="none" strike="noStrike" kern="1200" baseline="0" dirty="0">
                <a:solidFill>
                  <a:schemeClr val="tx1"/>
                </a:solidFill>
                <a:effectLst/>
                <a:latin typeface="+mn-lt"/>
                <a:ea typeface="+mn-ea"/>
                <a:cs typeface="+mn-cs"/>
              </a:rPr>
              <a:t>overfitting</a:t>
            </a:r>
            <a:r>
              <a:rPr lang="he-IL" sz="1200" u="none" strike="noStrike" kern="1200" baseline="0" dirty="0">
                <a:solidFill>
                  <a:schemeClr val="tx1"/>
                </a:solidFill>
                <a:effectLst/>
                <a:latin typeface="+mn-lt"/>
                <a:ea typeface="+mn-ea"/>
                <a:cs typeface="Calibri" panose="020F0502020204030204" pitchFamily="34" charset="0"/>
              </a:rPr>
              <a:t> אנחנו מקבלים דווקא</a:t>
            </a:r>
            <a:r>
              <a:rPr lang="en-US" sz="1200" b="0" i="0" u="none" strike="noStrike" kern="1200" baseline="0" dirty="0">
                <a:solidFill>
                  <a:schemeClr val="tx1"/>
                </a:solidFill>
                <a:effectLst/>
                <a:latin typeface="+mn-lt"/>
                <a:ea typeface="+mn-ea"/>
                <a:cs typeface="+mn-cs"/>
              </a:rPr>
              <a:t> training error </a:t>
            </a:r>
            <a:r>
              <a:rPr lang="he-IL" sz="1200" u="none" strike="noStrike" kern="1200" baseline="0" dirty="0">
                <a:solidFill>
                  <a:schemeClr val="tx1"/>
                </a:solidFill>
                <a:effectLst/>
                <a:latin typeface="+mn-lt"/>
                <a:ea typeface="+mn-ea"/>
                <a:cs typeface="Calibri" panose="020F0502020204030204" pitchFamily="34" charset="0"/>
              </a:rPr>
              <a:t>טוב. </a:t>
            </a:r>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ההיפותזה שהציעו במאמר היא שפשוט קשה יותר לעשות אופטמיזציה לרשתות עמוקות יותר.</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הם טענו שרשתות עמוקות צריכות לתת תוצאות טובות לפחות כמו רשתות פחות עמוקות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וההוכחה לזה היא שלוקחים את השכבות שכבר למדנו ברשת רדודה, ומוסיפים על גביהן שכבות נוספות של </a:t>
            </a:r>
            <a:r>
              <a:rPr lang="en-US" sz="1200" b="0" i="0" u="none" strike="noStrike" kern="1200" baseline="0" dirty="0">
                <a:solidFill>
                  <a:schemeClr val="tx1"/>
                </a:solidFill>
                <a:effectLst/>
                <a:latin typeface="+mn-lt"/>
                <a:ea typeface="+mn-ea"/>
                <a:cs typeface="+mn-cs"/>
              </a:rPr>
              <a:t>identity mapping</a:t>
            </a:r>
            <a:r>
              <a:rPr lang="he-IL" sz="1200" u="none" strike="noStrike" kern="1200" baseline="0" dirty="0">
                <a:solidFill>
                  <a:schemeClr val="tx1"/>
                </a:solidFill>
                <a:effectLst/>
                <a:latin typeface="+mn-lt"/>
                <a:ea typeface="+mn-ea"/>
                <a:cs typeface="Calibri" panose="020F0502020204030204" pitchFamily="34" charset="0"/>
              </a:rPr>
              <a:t> וכן התוצאות צריכות להיות זהות. אבל בפועל, לרשתות מאוד עמוקוץ, קשה לבחור פרמטרים שנותנים אפילו את ה</a:t>
            </a:r>
            <a:r>
              <a:rPr lang="en-US" sz="1200" b="0" i="0" u="none" strike="noStrike" kern="1200" baseline="0" dirty="0" err="1">
                <a:solidFill>
                  <a:schemeClr val="tx1"/>
                </a:solidFill>
                <a:effectLst/>
                <a:latin typeface="+mn-lt"/>
                <a:ea typeface="+mn-ea"/>
                <a:cs typeface="+mn-cs"/>
              </a:rPr>
              <a:t>identitfy</a:t>
            </a:r>
            <a:r>
              <a:rPr lang="en-US" sz="1200" b="0" i="0" u="none" strike="noStrike" kern="1200" baseline="0" dirty="0">
                <a:solidFill>
                  <a:schemeClr val="tx1"/>
                </a:solidFill>
                <a:effectLst/>
                <a:latin typeface="+mn-lt"/>
                <a:ea typeface="+mn-ea"/>
                <a:cs typeface="+mn-cs"/>
              </a:rPr>
              <a:t> function</a:t>
            </a:r>
            <a:r>
              <a:rPr lang="he-IL" sz="1200" u="none" strike="noStrike" kern="1200" baseline="0" dirty="0">
                <a:solidFill>
                  <a:schemeClr val="tx1"/>
                </a:solidFill>
                <a:effectLst/>
                <a:latin typeface="+mn-lt"/>
                <a:ea typeface="+mn-ea"/>
                <a:cs typeface="Calibri" panose="020F0502020204030204" pitchFamily="34" charset="0"/>
              </a:rPr>
              <a:t> ולכן זה נותן תוצאה גרועה יותר במקום טובה יותר.</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אז זה המוטיבציה</a:t>
            </a:r>
          </a:p>
          <a:p>
            <a:pPr algn="r" rtl="1"/>
            <a:r>
              <a:rPr lang="he-IL" sz="1200" u="none" strike="noStrike" kern="1200" baseline="0" dirty="0">
                <a:solidFill>
                  <a:schemeClr val="tx1"/>
                </a:solidFill>
                <a:effectLst/>
                <a:latin typeface="+mn-lt"/>
                <a:ea typeface="+mn-ea"/>
                <a:cs typeface="Calibri" panose="020F0502020204030204" pitchFamily="34" charset="0"/>
              </a:rPr>
              <a:t>ועכשיו הם רוצים לעזור למודל ללמוד אופטמיזציה יותר טובה.</a:t>
            </a:r>
          </a:p>
        </p:txBody>
      </p:sp>
      <p:sp>
        <p:nvSpPr>
          <p:cNvPr id="4" name="Slide Number Placeholder 3"/>
          <p:cNvSpPr>
            <a:spLocks noGrp="1"/>
          </p:cNvSpPr>
          <p:nvPr>
            <p:ph type="sldNum" sz="quarter" idx="10"/>
          </p:nvPr>
        </p:nvSpPr>
        <p:spPr/>
        <p:txBody>
          <a:bodyPr/>
          <a:lstStyle/>
          <a:p>
            <a:fld id="{9312A9C9-7209-43C8-B253-1255A1B545E0}" type="slidenum">
              <a:rPr lang="en-US" smtClean="0"/>
              <a:t>113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הרעיון הוא ש</a:t>
            </a:r>
            <a:r>
              <a:rPr lang="en-US" sz="1200" b="0" i="0" kern="120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שלנו עובר ברצף של </a:t>
            </a:r>
            <a:r>
              <a:rPr lang="en-US" sz="1200" b="0" i="0" kern="1200" baseline="0" dirty="0">
                <a:solidFill>
                  <a:schemeClr val="tx1"/>
                </a:solidFill>
                <a:effectLst/>
                <a:latin typeface="+mn-lt"/>
                <a:ea typeface="+mn-ea"/>
                <a:cs typeface="+mn-cs"/>
              </a:rPr>
              <a:t>conv-</a:t>
            </a:r>
            <a:r>
              <a:rPr lang="en-US" sz="1200" b="0" i="0" kern="1200" baseline="0" dirty="0" err="1">
                <a:solidFill>
                  <a:schemeClr val="tx1"/>
                </a:solidFill>
                <a:effectLst/>
                <a:latin typeface="+mn-lt"/>
                <a:ea typeface="+mn-ea"/>
                <a:cs typeface="+mn-cs"/>
              </a:rPr>
              <a:t>relu</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וזה נותן לנו תוצאה </a:t>
            </a:r>
            <a:r>
              <a:rPr lang="en-US" sz="1200" b="0" i="0" kern="1200" baseline="0" dirty="0">
                <a:solidFill>
                  <a:schemeClr val="tx1"/>
                </a:solidFill>
                <a:effectLst/>
                <a:latin typeface="+mn-lt"/>
                <a:ea typeface="+mn-ea"/>
                <a:cs typeface="+mn-cs"/>
              </a:rPr>
              <a:t>F(x)</a:t>
            </a:r>
            <a:r>
              <a:rPr lang="he-IL" sz="1200" kern="1200" baseline="0" dirty="0">
                <a:solidFill>
                  <a:schemeClr val="tx1"/>
                </a:solidFill>
                <a:effectLst/>
                <a:latin typeface="+mn-lt"/>
                <a:ea typeface="+mn-ea"/>
                <a:cs typeface="Calibri" panose="020F0502020204030204" pitchFamily="34" charset="0"/>
              </a:rPr>
              <a:t>.</a:t>
            </a:r>
          </a:p>
          <a:p>
            <a:pPr algn="r" rtl="1"/>
            <a:r>
              <a:rPr lang="he-IL" sz="1200" kern="1200" baseline="0" dirty="0">
                <a:solidFill>
                  <a:schemeClr val="tx1"/>
                </a:solidFill>
                <a:effectLst/>
                <a:latin typeface="+mn-lt"/>
                <a:ea typeface="+mn-ea"/>
                <a:cs typeface="Calibri" panose="020F0502020204030204" pitchFamily="34" charset="0"/>
              </a:rPr>
              <a:t>את התוצאה הזו אנחנו אחר כך מוסיפים ל</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וקוראים לזה </a:t>
            </a:r>
            <a:r>
              <a:rPr lang="he-IL" sz="1200" kern="1200" dirty="0">
                <a:solidFill>
                  <a:schemeClr val="tx1"/>
                </a:solidFill>
                <a:effectLst/>
                <a:latin typeface="+mn-lt"/>
                <a:ea typeface="+mn-ea"/>
                <a:cs typeface="Calibri" panose="020F0502020204030204" pitchFamily="34" charset="0"/>
              </a:rPr>
              <a:t> </a:t>
            </a:r>
            <a:r>
              <a:rPr lang="en-US" sz="1200" b="0" i="0" kern="1200" dirty="0">
                <a:solidFill>
                  <a:schemeClr val="tx1"/>
                </a:solidFill>
                <a:effectLst/>
                <a:latin typeface="+mn-lt"/>
                <a:ea typeface="+mn-ea"/>
                <a:cs typeface="+mn-cs"/>
              </a:rPr>
              <a:t>H(x) = F(x) + x</a:t>
            </a:r>
            <a:endParaRPr lang="he-IL" sz="1200" kern="1200" dirty="0">
              <a:solidFill>
                <a:schemeClr val="tx1"/>
              </a:solidFill>
              <a:effectLst/>
              <a:latin typeface="+mn-lt"/>
              <a:ea typeface="+mn-ea"/>
              <a:cs typeface="Calibri" panose="020F0502020204030204" pitchFamily="34" charset="0"/>
            </a:endParaRPr>
          </a:p>
          <a:p>
            <a:pPr algn="r" rtl="1"/>
            <a:r>
              <a:rPr lang="he-IL" sz="1200" kern="1200" dirty="0">
                <a:solidFill>
                  <a:schemeClr val="tx1"/>
                </a:solidFill>
                <a:effectLst/>
                <a:latin typeface="+mn-lt"/>
                <a:ea typeface="+mn-ea"/>
                <a:cs typeface="Calibri" panose="020F0502020204030204" pitchFamily="34" charset="0"/>
              </a:rPr>
              <a:t>ברשת מסורתית </a:t>
            </a:r>
            <a:r>
              <a:rPr lang="en-US" sz="1200" b="0" i="0" kern="1200" dirty="0">
                <a:solidFill>
                  <a:schemeClr val="tx1"/>
                </a:solidFill>
                <a:effectLst/>
                <a:latin typeface="+mn-lt"/>
                <a:ea typeface="+mn-ea"/>
                <a:cs typeface="+mn-cs"/>
              </a:rPr>
              <a:t>H(x)</a:t>
            </a:r>
            <a:r>
              <a:rPr lang="en-US" sz="1200" b="0" i="0" kern="1200" baseline="0" dirty="0">
                <a:solidFill>
                  <a:schemeClr val="tx1"/>
                </a:solidFill>
                <a:effectLst/>
                <a:latin typeface="+mn-lt"/>
                <a:ea typeface="+mn-ea"/>
                <a:cs typeface="+mn-cs"/>
              </a:rPr>
              <a:t> = F(x)</a:t>
            </a:r>
            <a:r>
              <a:rPr lang="he-IL" sz="1200" kern="1200" baseline="0" dirty="0">
                <a:solidFill>
                  <a:schemeClr val="tx1"/>
                </a:solidFill>
                <a:effectLst/>
                <a:latin typeface="+mn-lt"/>
                <a:ea typeface="+mn-ea"/>
                <a:cs typeface="Calibri" panose="020F0502020204030204" pitchFamily="34" charset="0"/>
              </a:rPr>
              <a:t> אז במקום לחשב את הטרנספורמציה, אנחנו מחשבים את הביטוי שצריך להוסיף ל</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שלנו </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כך שהמודול הזה מחשב את הדלתא או את השינוי שיש להוסיף ל</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כדי לקבל ייצוג אחר. כותבי המאמר בעצם טוענים שקל יותר לאפטם את ה</a:t>
            </a:r>
            <a:r>
              <a:rPr lang="en-US" sz="1200" b="0" i="0" kern="1200" baseline="0" dirty="0">
                <a:solidFill>
                  <a:schemeClr val="tx1"/>
                </a:solidFill>
                <a:effectLst/>
                <a:latin typeface="+mn-lt"/>
                <a:ea typeface="+mn-ea"/>
                <a:cs typeface="+mn-cs"/>
              </a:rPr>
              <a:t>residual mapping</a:t>
            </a:r>
            <a:r>
              <a:rPr lang="he-IL" sz="1200" kern="1200" baseline="0" dirty="0">
                <a:solidFill>
                  <a:schemeClr val="tx1"/>
                </a:solidFill>
                <a:effectLst/>
                <a:latin typeface="+mn-lt"/>
                <a:ea typeface="+mn-ea"/>
                <a:cs typeface="Calibri" panose="020F0502020204030204" pitchFamily="34" charset="0"/>
              </a:rPr>
              <a:t> הזה מאשר את המיפוי המקורי.</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בעצם מעבירים את ה</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כ</a:t>
            </a:r>
            <a:r>
              <a:rPr lang="en-US" sz="1200" b="0" i="0" u="none" strike="noStrike" kern="1200" baseline="0" dirty="0">
                <a:solidFill>
                  <a:schemeClr val="tx1"/>
                </a:solidFill>
                <a:effectLst/>
                <a:latin typeface="+mn-lt"/>
                <a:ea typeface="+mn-ea"/>
                <a:cs typeface="+mn-cs"/>
              </a:rPr>
              <a:t>identity</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המימדים הם זהים או שיש דרכים לעשות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כדי להגיע לאותו מימד בעומק</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מחשבים </a:t>
            </a:r>
            <a:r>
              <a:rPr lang="en-US" sz="1200" b="1" i="0" u="none" strike="noStrike" kern="1200" baseline="0" dirty="0">
                <a:solidFill>
                  <a:schemeClr val="tx1"/>
                </a:solidFill>
                <a:effectLst/>
                <a:latin typeface="+mn-lt"/>
                <a:ea typeface="+mn-ea"/>
                <a:cs typeface="+mn-cs"/>
              </a:rPr>
              <a:t>F(x)=H(x)-x</a:t>
            </a:r>
            <a:r>
              <a:rPr lang="he-IL" sz="1200" u="none" strike="noStrike" kern="1200" baseline="0" dirty="0">
                <a:solidFill>
                  <a:schemeClr val="tx1"/>
                </a:solidFill>
                <a:effectLst/>
                <a:latin typeface="+mn-lt"/>
                <a:ea typeface="+mn-ea"/>
                <a:cs typeface="Calibri" panose="020F0502020204030204" pitchFamily="34" charset="0"/>
              </a:rPr>
              <a:t> במקום את </a:t>
            </a:r>
            <a:r>
              <a:rPr lang="en-US" sz="1200" b="1" i="0" u="none" strike="noStrike" kern="1200" baseline="0" dirty="0">
                <a:solidFill>
                  <a:schemeClr val="tx1"/>
                </a:solidFill>
                <a:effectLst/>
                <a:latin typeface="+mn-lt"/>
                <a:ea typeface="+mn-ea"/>
                <a:cs typeface="+mn-cs"/>
              </a:rPr>
              <a:t>H(x)</a:t>
            </a:r>
            <a:r>
              <a:rPr lang="he-IL" sz="1200" u="none" strike="noStrike" kern="1200" baseline="0" dirty="0">
                <a:solidFill>
                  <a:schemeClr val="tx1"/>
                </a:solidFill>
                <a:effectLst/>
                <a:latin typeface="+mn-lt"/>
                <a:ea typeface="+mn-ea"/>
                <a:cs typeface="Calibri" panose="020F0502020204030204" pitchFamily="34" charset="0"/>
              </a:rPr>
              <a:t> ישירות. </a:t>
            </a:r>
            <a:r>
              <a:rPr lang="en-US" sz="1200" b="0" i="0" u="none" strike="noStrike" kern="1200" baseline="0" dirty="0">
                <a:solidFill>
                  <a:schemeClr val="tx1"/>
                </a:solidFill>
                <a:effectLst/>
                <a:latin typeface="+mn-lt"/>
                <a:ea typeface="+mn-ea"/>
                <a:cs typeface="+mn-cs"/>
              </a:rPr>
              <a:t>F(x)</a:t>
            </a:r>
            <a:r>
              <a:rPr lang="he-IL" sz="1200" u="none" strike="noStrike" kern="1200" baseline="0" dirty="0">
                <a:solidFill>
                  <a:schemeClr val="tx1"/>
                </a:solidFill>
                <a:effectLst/>
                <a:latin typeface="+mn-lt"/>
                <a:ea typeface="+mn-ea"/>
                <a:cs typeface="Calibri" panose="020F0502020204030204" pitchFamily="34" charset="0"/>
              </a:rPr>
              <a:t> זה ה</a:t>
            </a:r>
            <a:r>
              <a:rPr lang="en-US" sz="1200" b="0" i="0" u="none" strike="noStrike" kern="1200" baseline="0" dirty="0">
                <a:solidFill>
                  <a:schemeClr val="tx1"/>
                </a:solidFill>
                <a:effectLst/>
                <a:latin typeface="+mn-lt"/>
                <a:ea typeface="+mn-ea"/>
                <a:cs typeface="+mn-cs"/>
              </a:rPr>
              <a:t>residual</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ההיפותזה שציינו קודם, מראה שאולי אפילו משהו שהוא מאוד קרוב ל</a:t>
            </a:r>
            <a:r>
              <a:rPr lang="en-US" sz="1200" b="0" i="0" u="none" strike="noStrike" kern="1200" baseline="0" dirty="0">
                <a:solidFill>
                  <a:schemeClr val="tx1"/>
                </a:solidFill>
                <a:effectLst/>
                <a:latin typeface="+mn-lt"/>
                <a:ea typeface="+mn-ea"/>
                <a:cs typeface="+mn-cs"/>
              </a:rPr>
              <a:t>identity mapping</a:t>
            </a:r>
            <a:r>
              <a:rPr lang="he-IL" sz="1200" u="none" strike="noStrike" kern="1200" baseline="0" dirty="0">
                <a:solidFill>
                  <a:schemeClr val="tx1"/>
                </a:solidFill>
                <a:effectLst/>
                <a:latin typeface="+mn-lt"/>
                <a:ea typeface="+mn-ea"/>
                <a:cs typeface="Calibri" panose="020F0502020204030204" pitchFamily="34" charset="0"/>
              </a:rPr>
              <a:t> היה נותן לנו תוצאות טובות ולכן הפתרון הזה מתאים להיפותזה.</a:t>
            </a:r>
          </a:p>
        </p:txBody>
      </p:sp>
      <p:sp>
        <p:nvSpPr>
          <p:cNvPr id="4" name="Slide Number Placeholder 3"/>
          <p:cNvSpPr>
            <a:spLocks noGrp="1"/>
          </p:cNvSpPr>
          <p:nvPr>
            <p:ph type="sldNum" sz="quarter" idx="10"/>
          </p:nvPr>
        </p:nvSpPr>
        <p:spPr/>
        <p:txBody>
          <a:bodyPr/>
          <a:lstStyle/>
          <a:p>
            <a:fld id="{9312A9C9-7209-43C8-B253-1255A1B545E0}" type="slidenum">
              <a:rPr lang="en-US" smtClean="0"/>
              <a:t>114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 זה ה</a:t>
            </a:r>
            <a:r>
              <a:rPr lang="en-US" sz="1200" b="0" i="0" u="none" strike="noStrike" kern="1200" baseline="0" dirty="0">
                <a:solidFill>
                  <a:schemeClr val="tx1"/>
                </a:solidFill>
                <a:effectLst/>
                <a:latin typeface="+mn-lt"/>
                <a:ea typeface="+mn-ea"/>
                <a:cs typeface="+mn-cs"/>
              </a:rPr>
              <a:t>activation</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נשים לב שה </a:t>
            </a:r>
            <a:r>
              <a:rPr lang="en-US" sz="1200" b="0" i="0" u="none" strike="noStrike" kern="1200" baseline="0" dirty="0">
                <a:solidFill>
                  <a:schemeClr val="tx1"/>
                </a:solidFill>
                <a:effectLst/>
                <a:latin typeface="+mn-lt"/>
                <a:ea typeface="+mn-ea"/>
                <a:cs typeface="+mn-cs"/>
              </a:rPr>
              <a:t>injection</a:t>
            </a:r>
            <a:r>
              <a:rPr lang="he-IL" sz="1200" u="none" strike="noStrike" kern="1200" baseline="0" dirty="0">
                <a:solidFill>
                  <a:schemeClr val="tx1"/>
                </a:solidFill>
                <a:effectLst/>
                <a:latin typeface="+mn-lt"/>
                <a:ea typeface="+mn-ea"/>
                <a:cs typeface="Calibri" panose="020F0502020204030204" pitchFamily="34" charset="0"/>
              </a:rPr>
              <a:t> של </a:t>
            </a:r>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הוא אחרי השלב הלינארי אבל לפני ה</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אם נניח </a:t>
            </a:r>
            <a:r>
              <a:rPr lang="en-US" sz="1200" b="0" i="0" u="none" strike="noStrike" kern="1200" baseline="0" dirty="0">
                <a:solidFill>
                  <a:schemeClr val="tx1"/>
                </a:solidFill>
                <a:effectLst/>
                <a:latin typeface="+mn-lt"/>
                <a:ea typeface="+mn-ea"/>
                <a:cs typeface="+mn-cs"/>
              </a:rPr>
              <a:t>W</a:t>
            </a:r>
            <a:r>
              <a:rPr lang="he-IL" sz="1200" u="none" strike="noStrike" kern="1200" baseline="0" dirty="0">
                <a:solidFill>
                  <a:schemeClr val="tx1"/>
                </a:solidFill>
                <a:effectLst/>
                <a:latin typeface="+mn-lt"/>
                <a:ea typeface="+mn-ea"/>
                <a:cs typeface="Calibri" panose="020F0502020204030204" pitchFamily="34" charset="0"/>
              </a:rPr>
              <a:t> נהיה 0 וגם </a:t>
            </a:r>
            <a:r>
              <a:rPr lang="en-US" sz="1200" b="0" i="0" u="none" strike="noStrike" kern="1200" baseline="0" dirty="0">
                <a:solidFill>
                  <a:schemeClr val="tx1"/>
                </a:solidFill>
                <a:effectLst/>
                <a:latin typeface="+mn-lt"/>
                <a:ea typeface="+mn-ea"/>
                <a:cs typeface="+mn-cs"/>
              </a:rPr>
              <a:t>b</a:t>
            </a:r>
            <a:r>
              <a:rPr lang="he-IL" sz="1200" u="none" strike="noStrike" kern="1200" baseline="0" dirty="0">
                <a:solidFill>
                  <a:schemeClr val="tx1"/>
                </a:solidFill>
                <a:effectLst/>
                <a:latin typeface="+mn-lt"/>
                <a:ea typeface="+mn-ea"/>
                <a:cs typeface="Calibri" panose="020F0502020204030204" pitchFamily="34" charset="0"/>
              </a:rPr>
              <a:t> לצורך העניין בגלל </a:t>
            </a:r>
            <a:r>
              <a:rPr lang="en-US" sz="1200" b="0" i="0" u="none" strike="noStrike" kern="1200" baseline="0" dirty="0">
                <a:solidFill>
                  <a:schemeClr val="tx1"/>
                </a:solidFill>
                <a:effectLst/>
                <a:latin typeface="+mn-lt"/>
                <a:ea typeface="+mn-ea"/>
                <a:cs typeface="+mn-cs"/>
              </a:rPr>
              <a:t>weight decay</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ואז </a:t>
            </a:r>
            <a:r>
              <a:rPr lang="en-US" sz="1200" b="0" i="0" u="none" strike="noStrike" kern="1200" baseline="0" dirty="0">
                <a:solidFill>
                  <a:schemeClr val="tx1"/>
                </a:solidFill>
                <a:effectLst/>
                <a:latin typeface="+mn-lt"/>
                <a:ea typeface="+mn-ea"/>
                <a:cs typeface="+mn-cs"/>
              </a:rPr>
              <a:t>g(a) </a:t>
            </a:r>
            <a:r>
              <a:rPr lang="he-IL" sz="1200" u="none" strike="noStrike" kern="1200" baseline="0" dirty="0">
                <a:solidFill>
                  <a:schemeClr val="tx1"/>
                </a:solidFill>
                <a:effectLst/>
                <a:latin typeface="+mn-lt"/>
                <a:ea typeface="+mn-ea"/>
                <a:cs typeface="Calibri" panose="020F0502020204030204" pitchFamily="34" charset="0"/>
              </a:rPr>
              <a:t> שווה ל</a:t>
            </a:r>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מכיוון ש</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 נותן </a:t>
            </a:r>
            <a:r>
              <a:rPr lang="en-US" sz="1200" b="0" i="0" u="none" strike="noStrike" kern="1200" baseline="0" dirty="0">
                <a:solidFill>
                  <a:schemeClr val="tx1"/>
                </a:solidFill>
                <a:effectLst/>
                <a:latin typeface="+mn-lt"/>
                <a:ea typeface="+mn-ea"/>
                <a:cs typeface="+mn-cs"/>
              </a:rPr>
              <a:t>Identity</a:t>
            </a:r>
            <a:r>
              <a:rPr lang="he-IL" sz="1200" u="none" strike="noStrike" kern="1200" baseline="0" dirty="0">
                <a:solidFill>
                  <a:schemeClr val="tx1"/>
                </a:solidFill>
                <a:effectLst/>
                <a:latin typeface="+mn-lt"/>
                <a:ea typeface="+mn-ea"/>
                <a:cs typeface="Calibri" panose="020F0502020204030204" pitchFamily="34" charset="0"/>
              </a:rPr>
              <a:t> במקרה החיובי.</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אז ראינו שה</a:t>
            </a:r>
            <a:r>
              <a:rPr lang="en-US" sz="1200" b="0" i="0" u="none" strike="noStrike" kern="1200" baseline="0" dirty="0">
                <a:solidFill>
                  <a:schemeClr val="tx1"/>
                </a:solidFill>
                <a:effectLst/>
                <a:latin typeface="+mn-lt"/>
                <a:ea typeface="+mn-ea"/>
                <a:cs typeface="+mn-cs"/>
              </a:rPr>
              <a:t>identity function</a:t>
            </a:r>
            <a:r>
              <a:rPr lang="he-IL" sz="1200" u="none" strike="noStrike" kern="1200" baseline="0" dirty="0">
                <a:solidFill>
                  <a:schemeClr val="tx1"/>
                </a:solidFill>
                <a:effectLst/>
                <a:latin typeface="+mn-lt"/>
                <a:ea typeface="+mn-ea"/>
                <a:cs typeface="Calibri" panose="020F0502020204030204" pitchFamily="34" charset="0"/>
              </a:rPr>
              <a:t> זה משהו שקל ל</a:t>
            </a:r>
            <a:r>
              <a:rPr lang="en-US" sz="1200" b="0" i="0" u="none" strike="noStrike" kern="1200" baseline="0" dirty="0">
                <a:solidFill>
                  <a:schemeClr val="tx1"/>
                </a:solidFill>
                <a:effectLst/>
                <a:latin typeface="+mn-lt"/>
                <a:ea typeface="+mn-ea"/>
                <a:cs typeface="+mn-cs"/>
              </a:rPr>
              <a:t>residual block </a:t>
            </a:r>
            <a:r>
              <a:rPr lang="he-IL" sz="1200" u="none" strike="noStrike" kern="1200" baseline="0" dirty="0">
                <a:solidFill>
                  <a:schemeClr val="tx1"/>
                </a:solidFill>
                <a:effectLst/>
                <a:latin typeface="+mn-lt"/>
                <a:ea typeface="+mn-ea"/>
                <a:cs typeface="Calibri" panose="020F0502020204030204" pitchFamily="34" charset="0"/>
              </a:rPr>
              <a:t> ללמוד</a:t>
            </a:r>
          </a:p>
          <a:p>
            <a:pPr algn="r" rtl="1"/>
            <a:r>
              <a:rPr lang="he-IL" sz="1200" u="none" strike="noStrike" kern="1200" baseline="0" dirty="0">
                <a:solidFill>
                  <a:schemeClr val="tx1"/>
                </a:solidFill>
                <a:effectLst/>
                <a:latin typeface="+mn-lt"/>
                <a:ea typeface="+mn-ea"/>
                <a:cs typeface="Calibri" panose="020F0502020204030204" pitchFamily="34" charset="0"/>
              </a:rPr>
              <a:t>לכן זה לא יפגע ביכולת של הרשת שלנו להצליח כי מקסימום נקבל את ה</a:t>
            </a:r>
            <a:r>
              <a:rPr lang="en-US" sz="1200" b="0" i="0" u="none" strike="noStrike" kern="1200" baseline="0" dirty="0">
                <a:solidFill>
                  <a:schemeClr val="tx1"/>
                </a:solidFill>
                <a:effectLst/>
                <a:latin typeface="+mn-lt"/>
                <a:ea typeface="+mn-ea"/>
                <a:cs typeface="+mn-cs"/>
              </a:rPr>
              <a:t>identity function</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ויותר מזה, זה יכול רק לעזור לרשת שלנו להצליח יותר וללמוד משהו טוב ויעיל בהוספת השכבות האלה.</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המבנה הוא של הרבה </a:t>
            </a:r>
            <a:r>
              <a:rPr lang="en-US" sz="1200" b="0" i="0" u="none" strike="noStrike" kern="1200" baseline="0" dirty="0">
                <a:solidFill>
                  <a:schemeClr val="tx1"/>
                </a:solidFill>
                <a:effectLst/>
                <a:latin typeface="+mn-lt"/>
                <a:ea typeface="+mn-ea"/>
                <a:cs typeface="+mn-cs"/>
              </a:rPr>
              <a:t>residual blocks</a:t>
            </a:r>
            <a:r>
              <a:rPr lang="he-IL" sz="1200" u="none" strike="noStrike" kern="1200" baseline="0" dirty="0">
                <a:solidFill>
                  <a:schemeClr val="tx1"/>
                </a:solidFill>
                <a:effectLst/>
                <a:latin typeface="+mn-lt"/>
                <a:ea typeface="+mn-ea"/>
                <a:cs typeface="Calibri" panose="020F0502020204030204" pitchFamily="34" charset="0"/>
              </a:rPr>
              <a:t> אחד על גבי השני.</a:t>
            </a:r>
          </a:p>
          <a:p>
            <a:pPr algn="r" rtl="1"/>
            <a:r>
              <a:rPr lang="he-IL" sz="1200" u="none" strike="noStrike" kern="1200" baseline="0" dirty="0">
                <a:solidFill>
                  <a:schemeClr val="tx1"/>
                </a:solidFill>
                <a:effectLst/>
                <a:latin typeface="+mn-lt"/>
                <a:ea typeface="+mn-ea"/>
                <a:cs typeface="Calibri" panose="020F0502020204030204" pitchFamily="34" charset="0"/>
              </a:rPr>
              <a:t>כל בלוק בנוי מ2 שכבות </a:t>
            </a:r>
            <a:r>
              <a:rPr lang="en-US" sz="1200" b="0" i="0" u="none" strike="noStrike" kern="1200" baseline="0" dirty="0">
                <a:solidFill>
                  <a:schemeClr val="tx1"/>
                </a:solidFill>
                <a:effectLst/>
                <a:latin typeface="+mn-lt"/>
                <a:ea typeface="+mn-ea"/>
                <a:cs typeface="+mn-cs"/>
              </a:rPr>
              <a:t>conv 3x3</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מידי פעם מכפילים את מספר הפילטרים ועושים </a:t>
            </a:r>
            <a:r>
              <a:rPr lang="en-US" sz="1200" b="0" i="0" u="none" strike="noStrike" kern="1200" baseline="0" dirty="0" err="1">
                <a:solidFill>
                  <a:schemeClr val="tx1"/>
                </a:solidFill>
                <a:effectLst/>
                <a:latin typeface="+mn-lt"/>
                <a:ea typeface="+mn-ea"/>
                <a:cs typeface="+mn-cs"/>
              </a:rPr>
              <a:t>downsampling</a:t>
            </a:r>
            <a:r>
              <a:rPr lang="he-IL" sz="1200" u="none" strike="noStrike" kern="1200" baseline="0" dirty="0">
                <a:solidFill>
                  <a:schemeClr val="tx1"/>
                </a:solidFill>
                <a:effectLst/>
                <a:latin typeface="+mn-lt"/>
                <a:ea typeface="+mn-ea"/>
                <a:cs typeface="Calibri" panose="020F0502020204030204" pitchFamily="34" charset="0"/>
              </a:rPr>
              <a:t> עם </a:t>
            </a:r>
            <a:r>
              <a:rPr lang="en-US" sz="1200" b="0" i="0" u="none" strike="noStrike" kern="1200" baseline="0" dirty="0">
                <a:solidFill>
                  <a:schemeClr val="tx1"/>
                </a:solidFill>
                <a:effectLst/>
                <a:latin typeface="+mn-lt"/>
                <a:ea typeface="+mn-ea"/>
                <a:cs typeface="+mn-cs"/>
              </a:rPr>
              <a:t>stride 2</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בסוף יש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והכנסה לקלספיקציה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המבנה פשוט ואלגנטי</a:t>
            </a:r>
          </a:p>
        </p:txBody>
      </p:sp>
      <p:sp>
        <p:nvSpPr>
          <p:cNvPr id="4" name="Slide Number Placeholder 3"/>
          <p:cNvSpPr>
            <a:spLocks noGrp="1"/>
          </p:cNvSpPr>
          <p:nvPr>
            <p:ph type="sldNum" sz="quarter" idx="10"/>
          </p:nvPr>
        </p:nvSpPr>
        <p:spPr/>
        <p:txBody>
          <a:bodyPr/>
          <a:lstStyle/>
          <a:p>
            <a:fld id="{9312A9C9-7209-43C8-B253-1255A1B545E0}" type="slidenum">
              <a:rPr lang="en-US" smtClean="0"/>
              <a:t>116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בניסיונות שבהם עשו יותר מ50 שכבות, אז גם השתמשו בקונספט של </a:t>
            </a:r>
            <a:r>
              <a:rPr lang="en-US" sz="1200" b="0" i="0" u="none" strike="noStrike" kern="1200" baseline="0" dirty="0">
                <a:solidFill>
                  <a:schemeClr val="tx1"/>
                </a:solidFill>
                <a:effectLst/>
                <a:latin typeface="+mn-lt"/>
                <a:ea typeface="+mn-ea"/>
                <a:cs typeface="+mn-cs"/>
              </a:rPr>
              <a:t> bottleneck layers</a:t>
            </a:r>
            <a:r>
              <a:rPr lang="he-IL" sz="1200" u="none" strike="noStrike" kern="1200" baseline="0" dirty="0">
                <a:solidFill>
                  <a:schemeClr val="tx1"/>
                </a:solidFill>
                <a:effectLst/>
                <a:latin typeface="+mn-lt"/>
                <a:ea typeface="+mn-ea"/>
                <a:cs typeface="Calibri" panose="020F0502020204030204" pitchFamily="34" charset="0"/>
              </a:rPr>
              <a:t> כדי לשפר יעילות על ידי הפחתת המימד של העומק לפני שעושים את הקונבולוציות </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120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66</a:t>
            </a:fld>
            <a:endParaRPr lang="en-US"/>
          </a:p>
        </p:txBody>
      </p:sp>
    </p:spTree>
    <p:extLst>
      <p:ext uri="{BB962C8B-B14F-4D97-AF65-F5344CB8AC3E}">
        <p14:creationId xmlns:p14="http://schemas.microsoft.com/office/powerpoint/2010/main" val="36283150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121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2A9C9-7209-43C8-B253-1255A1B545E0}" type="slidenum">
              <a:rPr lang="en-US" smtClean="0"/>
              <a:t>122</a:t>
            </a:fld>
            <a:endParaRPr lang="en-US"/>
          </a:p>
        </p:txBody>
      </p:sp>
    </p:spTree>
    <p:extLst>
      <p:ext uri="{BB962C8B-B14F-4D97-AF65-F5344CB8AC3E}">
        <p14:creationId xmlns:p14="http://schemas.microsoft.com/office/powerpoint/2010/main" val="224744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2A9C9-7209-43C8-B253-1255A1B545E0}" type="slidenum">
              <a:rPr lang="en-US" smtClean="0"/>
              <a:t>123</a:t>
            </a:fld>
            <a:endParaRPr lang="en-US"/>
          </a:p>
        </p:txBody>
      </p:sp>
    </p:spTree>
    <p:extLst>
      <p:ext uri="{BB962C8B-B14F-4D97-AF65-F5344CB8AC3E}">
        <p14:creationId xmlns:p14="http://schemas.microsoft.com/office/powerpoint/2010/main" val="224744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67</a:t>
            </a:fld>
            <a:endParaRPr lang="en-US"/>
          </a:p>
        </p:txBody>
      </p:sp>
    </p:spTree>
    <p:extLst>
      <p:ext uri="{BB962C8B-B14F-4D97-AF65-F5344CB8AC3E}">
        <p14:creationId xmlns:p14="http://schemas.microsoft.com/office/powerpoint/2010/main" val="1759950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68</a:t>
            </a:fld>
            <a:endParaRPr lang="en-US"/>
          </a:p>
        </p:txBody>
      </p:sp>
    </p:spTree>
    <p:extLst>
      <p:ext uri="{BB962C8B-B14F-4D97-AF65-F5344CB8AC3E}">
        <p14:creationId xmlns:p14="http://schemas.microsoft.com/office/powerpoint/2010/main" val="1786006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כותב</a:t>
            </a:r>
            <a:r>
              <a:rPr lang="he-IL" sz="1200" kern="1200" baseline="0" dirty="0">
                <a:solidFill>
                  <a:schemeClr val="tx1"/>
                </a:solidFill>
                <a:effectLst/>
                <a:latin typeface="+mn-lt"/>
                <a:ea typeface="+mn-ea"/>
                <a:cs typeface="Calibri" panose="020F0502020204030204" pitchFamily="34" charset="0"/>
              </a:rPr>
              <a:t> המאמר – יאן לקון – שהיום הוא ה</a:t>
            </a:r>
            <a:r>
              <a:rPr lang="en-US" sz="1200" b="0" i="0" kern="1200" baseline="0" dirty="0">
                <a:solidFill>
                  <a:schemeClr val="tx1"/>
                </a:solidFill>
                <a:effectLst/>
                <a:latin typeface="+mn-lt"/>
                <a:ea typeface="+mn-ea"/>
                <a:cs typeface="+mn-cs"/>
              </a:rPr>
              <a:t>director of A.I.</a:t>
            </a:r>
            <a:r>
              <a:rPr lang="he-IL" sz="1200" kern="1200" baseline="0" dirty="0">
                <a:solidFill>
                  <a:schemeClr val="tx1"/>
                </a:solidFill>
                <a:effectLst/>
                <a:latin typeface="+mn-lt"/>
                <a:ea typeface="+mn-ea"/>
                <a:cs typeface="Calibri" panose="020F0502020204030204" pitchFamily="34" charset="0"/>
              </a:rPr>
              <a:t> ב</a:t>
            </a:r>
            <a:r>
              <a:rPr lang="en-US" sz="1200" b="0" i="0" kern="1200" baseline="0" dirty="0">
                <a:solidFill>
                  <a:schemeClr val="tx1"/>
                </a:solidFill>
                <a:effectLst/>
                <a:latin typeface="+mn-lt"/>
                <a:ea typeface="+mn-ea"/>
                <a:cs typeface="+mn-cs"/>
              </a:rPr>
              <a:t>Facebook</a:t>
            </a:r>
            <a:r>
              <a:rPr lang="he-IL" sz="1200" kern="1200" baseline="0" dirty="0">
                <a:solidFill>
                  <a:schemeClr val="tx1"/>
                </a:solidFill>
                <a:effectLst/>
                <a:latin typeface="+mn-lt"/>
                <a:ea typeface="+mn-ea"/>
                <a:cs typeface="Calibri" panose="020F0502020204030204" pitchFamily="34" charset="0"/>
              </a:rPr>
              <a:t> עזר לבסס את הדרך שבה אנחנו משתמשים ב </a:t>
            </a:r>
            <a:r>
              <a:rPr lang="en-US" sz="1200" b="1"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היום – כמבנה רב שכבתי של נוירונים לטובת עיבוד של פ'יצרים מורכבים, בשכבות העמוקות של הרשת.</a:t>
            </a:r>
            <a:endParaRPr lang="en-US" sz="1200" b="0" i="0"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התכונות של </a:t>
            </a:r>
            <a:r>
              <a:rPr lang="en-US" sz="1200" b="1"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שונות מאלו של רשתות </a:t>
            </a:r>
            <a:r>
              <a:rPr lang="en-US" sz="1200" b="0" i="0" kern="1200" baseline="0" dirty="0">
                <a:solidFill>
                  <a:schemeClr val="tx1"/>
                </a:solidFill>
                <a:effectLst/>
                <a:latin typeface="+mn-lt"/>
                <a:ea typeface="+mn-ea"/>
                <a:cs typeface="+mn-cs"/>
              </a:rPr>
              <a:t>feed-forward</a:t>
            </a:r>
            <a:r>
              <a:rPr lang="he-IL" sz="1200" kern="1200" baseline="0" dirty="0">
                <a:solidFill>
                  <a:schemeClr val="tx1"/>
                </a:solidFill>
                <a:effectLst/>
                <a:latin typeface="+mn-lt"/>
                <a:ea typeface="+mn-ea"/>
                <a:cs typeface="Calibri" panose="020F0502020204030204" pitchFamily="34" charset="0"/>
              </a:rPr>
              <a:t> מסורתיות הכמה היבטים, וגורמות להם להיות אפקטיביות לצרכים של בעיות ראיה.</a:t>
            </a:r>
          </a:p>
          <a:p>
            <a:pPr algn="r" rtl="1"/>
            <a:r>
              <a:rPr lang="he-IL" sz="1200" kern="1200" baseline="0" dirty="0">
                <a:solidFill>
                  <a:schemeClr val="tx1"/>
                </a:solidFill>
                <a:effectLst/>
                <a:latin typeface="+mn-lt"/>
                <a:ea typeface="+mn-ea"/>
                <a:cs typeface="Calibri" panose="020F0502020204030204" pitchFamily="34" charset="0"/>
              </a:rPr>
              <a:t>למשל תמונות מיוצגות על ידי גובה רוחב ועומק כך שעומק מתייחס למספר ה</a:t>
            </a:r>
            <a:r>
              <a:rPr lang="en-US" sz="1200" b="0" i="0" kern="1200" baseline="0" dirty="0">
                <a:solidFill>
                  <a:schemeClr val="tx1"/>
                </a:solidFill>
                <a:effectLst/>
                <a:latin typeface="+mn-lt"/>
                <a:ea typeface="+mn-ea"/>
                <a:cs typeface="+mn-cs"/>
              </a:rPr>
              <a:t>channels</a:t>
            </a:r>
            <a:r>
              <a:rPr lang="he-IL" sz="1200" kern="1200" baseline="0" dirty="0">
                <a:solidFill>
                  <a:schemeClr val="tx1"/>
                </a:solidFill>
                <a:effectLst/>
                <a:latin typeface="+mn-lt"/>
                <a:ea typeface="+mn-ea"/>
                <a:cs typeface="Calibri" panose="020F0502020204030204" pitchFamily="34" charset="0"/>
              </a:rPr>
              <a:t> בכל פיקסל. למשל 3 – </a:t>
            </a:r>
            <a:r>
              <a:rPr lang="en-US" sz="1200" b="0" i="0" kern="1200" baseline="0" dirty="0">
                <a:solidFill>
                  <a:schemeClr val="tx1"/>
                </a:solidFill>
                <a:effectLst/>
                <a:latin typeface="+mn-lt"/>
                <a:ea typeface="+mn-ea"/>
                <a:cs typeface="+mn-cs"/>
              </a:rPr>
              <a:t>R,G,B</a:t>
            </a:r>
            <a:r>
              <a:rPr lang="he-IL" sz="1200" kern="1200" baseline="0" dirty="0">
                <a:solidFill>
                  <a:schemeClr val="tx1"/>
                </a:solidFill>
                <a:effectLst/>
                <a:latin typeface="+mn-lt"/>
                <a:ea typeface="+mn-ea"/>
                <a:cs typeface="Calibri" panose="020F0502020204030204" pitchFamily="34" charset="0"/>
              </a:rPr>
              <a:t>. אם היינו משתמשים במבנה מסורתי </a:t>
            </a:r>
            <a:r>
              <a:rPr lang="en-US" sz="1200" b="0" i="0" kern="1200" baseline="0" dirty="0">
                <a:solidFill>
                  <a:schemeClr val="tx1"/>
                </a:solidFill>
                <a:effectLst/>
                <a:latin typeface="+mn-lt"/>
                <a:ea typeface="+mn-ea"/>
                <a:cs typeface="+mn-cs"/>
              </a:rPr>
              <a:t>fully connected</a:t>
            </a:r>
            <a:r>
              <a:rPr lang="he-IL" sz="1200" kern="1200" baseline="0" dirty="0">
                <a:solidFill>
                  <a:schemeClr val="tx1"/>
                </a:solidFill>
                <a:effectLst/>
                <a:latin typeface="+mn-lt"/>
                <a:ea typeface="+mn-ea"/>
                <a:cs typeface="Calibri" panose="020F0502020204030204" pitchFamily="34" charset="0"/>
              </a:rPr>
              <a:t>, היינו מקבלים עליה משמעותית במספר הפרמטרים וזה היה מביא ל</a:t>
            </a:r>
            <a:r>
              <a:rPr lang="en-US" sz="1200" b="0" i="0" kern="1200" baseline="0" dirty="0">
                <a:solidFill>
                  <a:schemeClr val="tx1"/>
                </a:solidFill>
                <a:effectLst/>
                <a:latin typeface="+mn-lt"/>
                <a:ea typeface="+mn-ea"/>
                <a:cs typeface="+mn-cs"/>
              </a:rPr>
              <a:t>overfitting</a:t>
            </a:r>
            <a:r>
              <a:rPr lang="he-IL" sz="1200" kern="1200" baseline="0" dirty="0">
                <a:solidFill>
                  <a:schemeClr val="tx1"/>
                </a:solidFill>
                <a:effectLst/>
                <a:latin typeface="+mn-lt"/>
                <a:ea typeface="+mn-ea"/>
                <a:cs typeface="Calibri" panose="020F0502020204030204" pitchFamily="34" charset="0"/>
              </a:rPr>
              <a:t>. (עבור תמונה </a:t>
            </a:r>
            <a:r>
              <a:rPr lang="en-US" sz="1200" b="0" i="0" kern="1200" baseline="0" dirty="0">
                <a:solidFill>
                  <a:schemeClr val="tx1"/>
                </a:solidFill>
                <a:effectLst/>
                <a:latin typeface="+mn-lt"/>
                <a:ea typeface="+mn-ea"/>
                <a:cs typeface="+mn-cs"/>
              </a:rPr>
              <a:t>670x1040</a:t>
            </a:r>
            <a:r>
              <a:rPr lang="he-IL" sz="1200" kern="1200" baseline="0" dirty="0">
                <a:solidFill>
                  <a:schemeClr val="tx1"/>
                </a:solidFill>
                <a:effectLst/>
                <a:latin typeface="+mn-lt"/>
                <a:ea typeface="+mn-ea"/>
                <a:cs typeface="Calibri" panose="020F0502020204030204" pitchFamily="34" charset="0"/>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מורידים את מספר הפרמטרים בכך שמאפשרים לחלקים שונים של הרשת להתמקד ב</a:t>
            </a:r>
            <a:r>
              <a:rPr lang="en-US" sz="1200" b="1" i="0" kern="1200" baseline="0" dirty="0">
                <a:solidFill>
                  <a:schemeClr val="tx1"/>
                </a:solidFill>
                <a:effectLst/>
                <a:latin typeface="+mn-lt"/>
                <a:ea typeface="+mn-ea"/>
                <a:cs typeface="+mn-cs"/>
              </a:rPr>
              <a:t>High level features</a:t>
            </a:r>
            <a:r>
              <a:rPr lang="he-IL" sz="1200" kern="1200" baseline="0" dirty="0">
                <a:solidFill>
                  <a:schemeClr val="tx1"/>
                </a:solidFill>
                <a:effectLst/>
                <a:latin typeface="+mn-lt"/>
                <a:ea typeface="+mn-ea"/>
                <a:cs typeface="Calibri" panose="020F0502020204030204" pitchFamily="34" charset="0"/>
              </a:rPr>
              <a:t> כמו טקסטורה או דוגמאות שחוזרות על עצמן.</a:t>
            </a:r>
            <a:endParaRPr lang="en-US" sz="1200" b="0" i="0"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במאמר, לקון מציין שבגלל ש</a:t>
            </a: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לומדות את כל המשקלים לבד באמצעות </a:t>
            </a:r>
            <a:r>
              <a:rPr lang="en-US" sz="1200" b="0" i="0" kern="1200" baseline="0" dirty="0">
                <a:solidFill>
                  <a:schemeClr val="tx1"/>
                </a:solidFill>
                <a:effectLst/>
                <a:latin typeface="+mn-lt"/>
                <a:ea typeface="+mn-ea"/>
                <a:cs typeface="+mn-cs"/>
              </a:rPr>
              <a:t>backpropagation</a:t>
            </a:r>
            <a:r>
              <a:rPr lang="he-IL" sz="1200" kern="1200" baseline="0" dirty="0">
                <a:solidFill>
                  <a:schemeClr val="tx1"/>
                </a:solidFill>
                <a:effectLst/>
                <a:latin typeface="+mn-lt"/>
                <a:ea typeface="+mn-ea"/>
                <a:cs typeface="Calibri" panose="020F0502020204030204" pitchFamily="34" charset="0"/>
              </a:rPr>
              <a:t>,</a:t>
            </a:r>
            <a:r>
              <a:rPr lang="en-US" sz="1200" b="0" i="0" kern="1200" baseline="0" dirty="0">
                <a:solidFill>
                  <a:schemeClr val="tx1"/>
                </a:solidFill>
                <a:effectLst/>
                <a:latin typeface="+mn-lt"/>
                <a:ea typeface="+mn-ea"/>
                <a:cs typeface="+mn-cs"/>
              </a:rPr>
              <a:t> </a:t>
            </a:r>
            <a:r>
              <a:rPr lang="he-IL" sz="1200" kern="1200" baseline="0" dirty="0">
                <a:solidFill>
                  <a:schemeClr val="tx1"/>
                </a:solidFill>
                <a:effectLst/>
                <a:latin typeface="+mn-lt"/>
                <a:ea typeface="+mn-ea"/>
                <a:cs typeface="Calibri" panose="020F0502020204030204" pitchFamily="34" charset="0"/>
              </a:rPr>
              <a:t> אז אפשר לראות את זה כאילו </a:t>
            </a: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מייצרות את הפיצ'רים של עצמן. עד המימוש הזה של לקון, נעשו עבודות עם רשתות בתחום של ראיה, אבל ה</a:t>
            </a:r>
            <a:r>
              <a:rPr lang="en-US" sz="1200" b="0" i="0" kern="1200" baseline="0" dirty="0">
                <a:solidFill>
                  <a:schemeClr val="tx1"/>
                </a:solidFill>
                <a:effectLst/>
                <a:latin typeface="+mn-lt"/>
                <a:ea typeface="+mn-ea"/>
                <a:cs typeface="+mn-cs"/>
              </a:rPr>
              <a:t>feature extraction</a:t>
            </a:r>
            <a:r>
              <a:rPr lang="he-IL" sz="1200" kern="1200" baseline="0" dirty="0">
                <a:solidFill>
                  <a:schemeClr val="tx1"/>
                </a:solidFill>
                <a:effectLst/>
                <a:latin typeface="+mn-lt"/>
                <a:ea typeface="+mn-ea"/>
                <a:cs typeface="Calibri" panose="020F0502020204030204" pitchFamily="34" charset="0"/>
              </a:rPr>
              <a:t> נעשה כסוג של </a:t>
            </a:r>
            <a:r>
              <a:rPr lang="en-US" sz="1200" b="0" i="0" kern="1200" baseline="0" dirty="0">
                <a:solidFill>
                  <a:schemeClr val="tx1"/>
                </a:solidFill>
                <a:effectLst/>
                <a:latin typeface="+mn-lt"/>
                <a:ea typeface="+mn-ea"/>
                <a:cs typeface="+mn-cs"/>
              </a:rPr>
              <a:t>preprocessing</a:t>
            </a:r>
            <a:r>
              <a:rPr lang="he-IL" sz="1200" kern="1200" baseline="0" dirty="0">
                <a:solidFill>
                  <a:schemeClr val="tx1"/>
                </a:solidFill>
                <a:effectLst/>
                <a:latin typeface="+mn-lt"/>
                <a:ea typeface="+mn-ea"/>
                <a:cs typeface="Calibri" panose="020F0502020204030204" pitchFamily="34" charset="0"/>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70</a:t>
            </a:fld>
            <a:endParaRPr lang="en-US"/>
          </a:p>
        </p:txBody>
      </p:sp>
    </p:spTree>
    <p:extLst>
      <p:ext uri="{BB962C8B-B14F-4D97-AF65-F5344CB8AC3E}">
        <p14:creationId xmlns:p14="http://schemas.microsoft.com/office/powerpoint/2010/main" val="35582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286846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375881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5027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Fei-Fei Li </a:t>
            </a:r>
            <a:r>
              <a:rPr lang="en-US" dirty="0">
                <a:latin typeface="Calibri Light" panose="020F0302020204030204" pitchFamily="34" charset="0"/>
                <a:cs typeface="Calibri Light" panose="020F0302020204030204" pitchFamily="34" charset="0"/>
              </a:rPr>
              <a:t>&amp; Justin Johnson &amp; </a:t>
            </a:r>
            <a:r>
              <a:rPr lang="en-US" spc="-5" dirty="0">
                <a:latin typeface="Calibri Light" panose="020F0302020204030204" pitchFamily="34" charset="0"/>
                <a:cs typeface="Calibri Light" panose="020F0302020204030204" pitchFamily="34" charset="0"/>
              </a:rPr>
              <a:t>Serena</a:t>
            </a:r>
            <a:r>
              <a:rPr lang="en-US" spc="-125" dirty="0">
                <a:latin typeface="Calibri Light" panose="020F0302020204030204" pitchFamily="34" charset="0"/>
                <a:cs typeface="Calibri Light" panose="020F0302020204030204" pitchFamily="34" charset="0"/>
              </a:rPr>
              <a:t> </a:t>
            </a:r>
            <a:r>
              <a:rPr lang="en-US" spc="-5" dirty="0">
                <a:latin typeface="Calibri Light" panose="020F0302020204030204" pitchFamily="34" charset="0"/>
                <a:cs typeface="Calibri Light" panose="020F0302020204030204" pitchFamily="34" charset="0"/>
              </a:rPr>
              <a:t>Yeung</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April 12,</a:t>
            </a:r>
            <a:r>
              <a:rPr lang="en-US" spc="-90" dirty="0">
                <a:latin typeface="Calibri Light" panose="020F0302020204030204" pitchFamily="34" charset="0"/>
                <a:cs typeface="Calibri Light" panose="020F0302020204030204" pitchFamily="34" charset="0"/>
              </a:rPr>
              <a:t> </a:t>
            </a:r>
            <a:r>
              <a:rPr lang="en-US" spc="-5" dirty="0">
                <a:latin typeface="Calibri Light" panose="020F0302020204030204" pitchFamily="34" charset="0"/>
                <a:cs typeface="Calibri Light" panose="020F0302020204030204" pitchFamily="34" charset="0"/>
              </a:rPr>
              <a:t>2018</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Lecture </a:t>
            </a:r>
            <a:r>
              <a:rPr lang="en-US" dirty="0">
                <a:latin typeface="Calibri Light" panose="020F0302020204030204" pitchFamily="34" charset="0"/>
                <a:cs typeface="Calibri Light" panose="020F0302020204030204" pitchFamily="34" charset="0"/>
              </a:rPr>
              <a:t>4 -</a:t>
            </a:r>
            <a:r>
              <a:rPr lang="en-US" spc="-215" dirty="0">
                <a:latin typeface="Calibri Light" panose="020F0302020204030204" pitchFamily="34" charset="0"/>
                <a:cs typeface="Calibri Light" panose="020F0302020204030204" pitchFamily="34" charset="0"/>
              </a:rPr>
              <a:t> </a:t>
            </a:r>
            <a:fld id="{81D60167-4931-47E6-BA6A-407CBD079E47}" type="slidenum">
              <a:rPr smtClean="0">
                <a:latin typeface="Calibri Light" panose="020F0302020204030204" pitchFamily="34" charset="0"/>
                <a:cs typeface="Calibri Light" panose="020F0302020204030204" pitchFamily="34" charset="0"/>
              </a:rPr>
              <a:pPr marL="12700">
                <a:lnSpc>
                  <a:spcPts val="2090"/>
                </a:lnSpc>
              </a:pPr>
              <a:t>‹#›</a:t>
            </a:fld>
            <a:endParaRPr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130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72824" y="6257652"/>
            <a:ext cx="4514850"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spc="-5" dirty="0"/>
          </a:p>
        </p:txBody>
      </p:sp>
      <p:sp>
        <p:nvSpPr>
          <p:cNvPr id="3" name="Holder 3"/>
          <p:cNvSpPr>
            <a:spLocks noGrp="1"/>
          </p:cNvSpPr>
          <p:nvPr>
            <p:ph type="dt" sz="half" idx="6"/>
          </p:nvPr>
        </p:nvSpPr>
        <p:spPr>
          <a:xfrm>
            <a:off x="7634717" y="6257652"/>
            <a:ext cx="1433195"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spc="-5" dirty="0"/>
          </a:p>
        </p:txBody>
      </p:sp>
      <p:sp>
        <p:nvSpPr>
          <p:cNvPr id="4" name="Holder 4"/>
          <p:cNvSpPr>
            <a:spLocks noGrp="1"/>
          </p:cNvSpPr>
          <p:nvPr>
            <p:ph type="sldNum" sz="quarter" idx="7"/>
          </p:nvPr>
        </p:nvSpPr>
        <p:spPr>
          <a:xfrm>
            <a:off x="5105645" y="6257639"/>
            <a:ext cx="1432559"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dirty="0"/>
          </a:p>
        </p:txBody>
      </p:sp>
    </p:spTree>
    <p:extLst>
      <p:ext uri="{BB962C8B-B14F-4D97-AF65-F5344CB8AC3E}">
        <p14:creationId xmlns:p14="http://schemas.microsoft.com/office/powerpoint/2010/main" val="326844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56264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085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33159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7840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28526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4908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28013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534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Calibri Light" panose="020F0302020204030204" pitchFamily="34" charset="0"/>
              </a:defRPr>
            </a:lvl1pPr>
          </a:lstStyle>
          <a:p>
            <a:fld id="{4D3A1796-FE4F-4CE2-AA60-E861BA6E0949}" type="datetimeFigureOut">
              <a:rPr lang="zh-TW" altLang="en-US" smtClean="0"/>
              <a:pPr/>
              <a:t>2022/10/8</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Light" panose="020F0302020204030204" pitchFamily="34" charset="0"/>
              </a:defRPr>
            </a:lvl1pPr>
          </a:lstStyle>
          <a:p>
            <a:endParaRPr lang="zh-TW"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Calibri Light" panose="020F0302020204030204" pitchFamily="34" charset="0"/>
              </a:defRPr>
            </a:lvl1pPr>
          </a:lstStyle>
          <a:p>
            <a:fld id="{0E24186D-8EEA-426C-9630-B8182DA83AF4}" type="slidenum">
              <a:rPr lang="zh-TW" altLang="en-US" smtClean="0"/>
              <a:pPr/>
              <a:t>‹#›</a:t>
            </a:fld>
            <a:endParaRPr lang="zh-TW" altLang="en-US" dirty="0"/>
          </a:p>
        </p:txBody>
      </p:sp>
    </p:spTree>
    <p:extLst>
      <p:ext uri="{BB962C8B-B14F-4D97-AF65-F5344CB8AC3E}">
        <p14:creationId xmlns:p14="http://schemas.microsoft.com/office/powerpoint/2010/main" val="41249498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5.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54.xml"/><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86.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 Id="rId14" Type="http://schemas.openxmlformats.org/officeDocument/2006/relationships/image" Target="../media/image96.png"/></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adeshpande3.github.io/adeshpande3.github.io/The-9-Deep-Learning-Papers-You-Need-To-Know-About.html"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medium.com/@2017csm1006/forward-and-backpropagation-in-convolutional-neural-network-4dfa96d7b37e" TargetMode="External"/><Relationship Id="rId4" Type="http://schemas.openxmlformats.org/officeDocument/2006/relationships/hyperlink" Target="https://medium.com/@siddharthdas_32104/cnns-architectures-lenet-alexnet-vgg-googlenet-resnet-and-more-666091488df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2.bin"/><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101.png"/><Relationship Id="rId7" Type="http://schemas.openxmlformats.org/officeDocument/2006/relationships/image" Target="../media/image50.png"/><Relationship Id="rId12"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700.png"/></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18" Type="http://schemas.openxmlformats.org/officeDocument/2006/relationships/image" Target="../media/image26.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18.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19" Type="http://schemas.openxmlformats.org/officeDocument/2006/relationships/image" Target="../media/image27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395" y="591982"/>
            <a:ext cx="8265226" cy="1118058"/>
          </a:xfrm>
          <a:prstGeom prst="rect">
            <a:avLst/>
          </a:prstGeom>
        </p:spPr>
        <p:txBody>
          <a:bodyPr vert="horz" wrap="square" lIns="0" tIns="375725" rIns="0" bIns="0" rtlCol="0" anchor="ctr">
            <a:spAutoFit/>
          </a:bodyPr>
          <a:lstStyle/>
          <a:p>
            <a:pPr marL="12948">
              <a:lnSpc>
                <a:spcPct val="100000"/>
              </a:lnSpc>
              <a:spcBef>
                <a:spcPts val="70"/>
              </a:spcBef>
              <a:tabLst>
                <a:tab pos="3622199" algn="l"/>
                <a:tab pos="4336995" algn="l"/>
                <a:tab pos="6302349" algn="l"/>
              </a:tabLst>
            </a:pPr>
            <a:r>
              <a:rPr lang="en-US" altLang="zh-CN" spc="-7" dirty="0">
                <a:latin typeface="+mj-lt"/>
              </a:rPr>
              <a:t>Convolutional</a:t>
            </a:r>
            <a:r>
              <a:rPr lang="zh-CN" altLang="en-US" spc="-7" dirty="0">
                <a:latin typeface="+mj-lt"/>
              </a:rPr>
              <a:t> </a:t>
            </a:r>
            <a:r>
              <a:rPr lang="en-US" altLang="zh-CN" spc="-7" dirty="0">
                <a:latin typeface="+mj-lt"/>
              </a:rPr>
              <a:t>N</a:t>
            </a:r>
            <a:r>
              <a:rPr spc="-7" dirty="0">
                <a:latin typeface="+mj-lt"/>
              </a:rPr>
              <a:t>eural</a:t>
            </a:r>
            <a:r>
              <a:rPr lang="zh-CN" altLang="en-US" spc="-7" dirty="0">
                <a:latin typeface="+mj-lt"/>
              </a:rPr>
              <a:t> </a:t>
            </a:r>
            <a:r>
              <a:rPr lang="en-US" altLang="zh-CN" spc="-7" dirty="0">
                <a:latin typeface="+mj-lt"/>
              </a:rPr>
              <a:t>N</a:t>
            </a:r>
            <a:r>
              <a:rPr spc="-7" dirty="0">
                <a:latin typeface="+mj-lt"/>
              </a:rPr>
              <a:t>etworks</a:t>
            </a:r>
            <a:endParaRPr dirty="0">
              <a:latin typeface="+mj-lt"/>
            </a:endParaRPr>
          </a:p>
        </p:txBody>
      </p:sp>
      <p:sp>
        <p:nvSpPr>
          <p:cNvPr id="4" name="object 4"/>
          <p:cNvSpPr txBox="1"/>
          <p:nvPr/>
        </p:nvSpPr>
        <p:spPr>
          <a:xfrm>
            <a:off x="6271087" y="5964112"/>
            <a:ext cx="2612380" cy="657030"/>
          </a:xfrm>
          <a:prstGeom prst="rect">
            <a:avLst/>
          </a:prstGeom>
        </p:spPr>
        <p:txBody>
          <a:bodyPr vert="horz" wrap="square" lIns="0" tIns="41076" rIns="0" bIns="0" rtlCol="0">
            <a:spAutoFit/>
          </a:bodyPr>
          <a:lstStyle/>
          <a:p>
            <a:pPr marL="8929" marR="3572" indent="879096" algn="r">
              <a:spcBef>
                <a:spcPts val="323"/>
              </a:spcBef>
            </a:pPr>
            <a:r>
              <a:rPr sz="2000" dirty="0">
                <a:latin typeface="Calibri Light" panose="020F0302020204030204" pitchFamily="34" charset="0"/>
                <a:cs typeface="Calibri Light" panose="020F0302020204030204" pitchFamily="34" charset="0"/>
              </a:rPr>
              <a:t>Computer</a:t>
            </a:r>
            <a:r>
              <a:rPr sz="2000" spc="-32" dirty="0">
                <a:latin typeface="Calibri Light" panose="020F0302020204030204" pitchFamily="34" charset="0"/>
                <a:cs typeface="Calibri Light" panose="020F0302020204030204" pitchFamily="34" charset="0"/>
              </a:rPr>
              <a:t> </a:t>
            </a:r>
            <a:r>
              <a:rPr sz="2000" spc="-7" dirty="0">
                <a:latin typeface="Calibri Light" panose="020F0302020204030204" pitchFamily="34" charset="0"/>
                <a:cs typeface="Calibri Light" panose="020F0302020204030204" pitchFamily="34" charset="0"/>
              </a:rPr>
              <a:t>Vision </a:t>
            </a:r>
            <a:r>
              <a:rPr sz="2000" dirty="0">
                <a:latin typeface="Calibri Light" panose="020F0302020204030204" pitchFamily="34" charset="0"/>
                <a:cs typeface="Calibri Light" panose="020F0302020204030204" pitchFamily="34" charset="0"/>
              </a:rPr>
              <a:t>Fall</a:t>
            </a:r>
            <a:r>
              <a:rPr sz="2000" spc="-7" dirty="0">
                <a:latin typeface="Calibri Light" panose="020F0302020204030204" pitchFamily="34" charset="0"/>
                <a:cs typeface="Calibri Light" panose="020F0302020204030204" pitchFamily="34" charset="0"/>
              </a:rPr>
              <a:t> </a:t>
            </a:r>
            <a:r>
              <a:rPr sz="2000" dirty="0">
                <a:latin typeface="Calibri Light" panose="020F0302020204030204" pitchFamily="34" charset="0"/>
                <a:cs typeface="Calibri Light" panose="020F0302020204030204" pitchFamily="34" charset="0"/>
              </a:rPr>
              <a:t>2022,</a:t>
            </a:r>
            <a:r>
              <a:rPr sz="2000" spc="-11" dirty="0">
                <a:latin typeface="Calibri Light" panose="020F0302020204030204" pitchFamily="34" charset="0"/>
                <a:cs typeface="Calibri Light" panose="020F0302020204030204" pitchFamily="34" charset="0"/>
              </a:rPr>
              <a:t> </a:t>
            </a:r>
            <a:r>
              <a:rPr sz="2000" dirty="0">
                <a:latin typeface="Calibri Light" panose="020F0302020204030204" pitchFamily="34" charset="0"/>
                <a:cs typeface="Calibri Light" panose="020F0302020204030204" pitchFamily="34" charset="0"/>
              </a:rPr>
              <a:t>Lecture</a:t>
            </a:r>
            <a:r>
              <a:rPr sz="2000" spc="-11" dirty="0">
                <a:latin typeface="Calibri Light" panose="020F0302020204030204" pitchFamily="34" charset="0"/>
                <a:cs typeface="Calibri Light" panose="020F0302020204030204" pitchFamily="34" charset="0"/>
              </a:rPr>
              <a:t> </a:t>
            </a:r>
            <a:r>
              <a:rPr sz="2000" spc="-7" dirty="0">
                <a:latin typeface="Calibri Light" panose="020F0302020204030204" pitchFamily="34" charset="0"/>
                <a:cs typeface="Calibri Light" panose="020F0302020204030204" pitchFamily="34" charset="0"/>
              </a:rPr>
              <a:t>1</a:t>
            </a:r>
            <a:r>
              <a:rPr lang="en-US" altLang="zh-CN" sz="2000" spc="-7" dirty="0">
                <a:latin typeface="Calibri Light" panose="020F0302020204030204" pitchFamily="34" charset="0"/>
                <a:cs typeface="Calibri Light" panose="020F0302020204030204" pitchFamily="34" charset="0"/>
              </a:rPr>
              <a:t>5</a:t>
            </a:r>
            <a:r>
              <a:rPr sz="2000" spc="-7" dirty="0">
                <a:latin typeface="Calibri Light" panose="020F0302020204030204" pitchFamily="34" charset="0"/>
                <a:cs typeface="Calibri Light" panose="020F0302020204030204" pitchFamily="34" charset="0"/>
              </a:rPr>
              <a:t>&amp;1</a:t>
            </a:r>
            <a:r>
              <a:rPr lang="en-US" altLang="zh-CN" sz="2000" spc="-7" dirty="0">
                <a:latin typeface="Calibri Light" panose="020F0302020204030204" pitchFamily="34" charset="0"/>
                <a:cs typeface="Calibri Light" panose="020F0302020204030204" pitchFamily="34" charset="0"/>
              </a:rPr>
              <a:t>6</a:t>
            </a:r>
            <a:endParaRPr sz="2000" dirty="0">
              <a:latin typeface="Calibri Light" panose="020F0302020204030204" pitchFamily="34" charset="0"/>
              <a:cs typeface="Calibri Light" panose="020F0302020204030204" pitchFamily="34" charset="0"/>
            </a:endParaRPr>
          </a:p>
        </p:txBody>
      </p:sp>
      <p:pic>
        <p:nvPicPr>
          <p:cNvPr id="5" name="object 3">
            <a:extLst>
              <a:ext uri="{FF2B5EF4-FFF2-40B4-BE49-F238E27FC236}">
                <a16:creationId xmlns:a16="http://schemas.microsoft.com/office/drawing/2014/main" id="{87CB29A0-A9AE-5E15-5FE1-0FF3261B066A}"/>
              </a:ext>
            </a:extLst>
          </p:cNvPr>
          <p:cNvPicPr/>
          <p:nvPr/>
        </p:nvPicPr>
        <p:blipFill>
          <a:blip r:embed="rId2" cstate="print"/>
          <a:stretch>
            <a:fillRect/>
          </a:stretch>
        </p:blipFill>
        <p:spPr>
          <a:xfrm>
            <a:off x="140676" y="2092801"/>
            <a:ext cx="8862646" cy="27427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4D8C62-7B7C-1D49-2824-C6B1EE39E8C0}"/>
              </a:ext>
            </a:extLst>
          </p:cNvPr>
          <p:cNvSpPr txBox="1"/>
          <p:nvPr/>
        </p:nvSpPr>
        <p:spPr>
          <a:xfrm>
            <a:off x="2286000" y="508170"/>
            <a:ext cx="5510151" cy="646331"/>
          </a:xfrm>
          <a:prstGeom prst="rect">
            <a:avLst/>
          </a:prstGeom>
          <a:noFill/>
        </p:spPr>
        <p:txBody>
          <a:bodyPr wrap="square" rtlCol="0">
            <a:spAutoFit/>
          </a:bodyPr>
          <a:lstStyle/>
          <a:p>
            <a:r>
              <a:rPr lang="en-US" sz="3600" dirty="0"/>
              <a:t>Image</a:t>
            </a:r>
            <a:r>
              <a:rPr lang="zh-CN" altLang="en-US" sz="3600" dirty="0"/>
              <a:t> </a:t>
            </a:r>
            <a:r>
              <a:rPr lang="en-US" altLang="zh-CN" sz="3600" dirty="0"/>
              <a:t>Filtering</a:t>
            </a:r>
            <a:r>
              <a:rPr lang="zh-CN" altLang="en-US" sz="3600" dirty="0"/>
              <a:t> </a:t>
            </a:r>
            <a:r>
              <a:rPr lang="en-US" altLang="zh-CN" sz="3600" dirty="0"/>
              <a:t>Example</a:t>
            </a:r>
            <a:endParaRPr lang="en-US" sz="3600" dirty="0"/>
          </a:p>
        </p:txBody>
      </p:sp>
      <p:pic>
        <p:nvPicPr>
          <p:cNvPr id="7170" name="Picture 2">
            <a:extLst>
              <a:ext uri="{FF2B5EF4-FFF2-40B4-BE49-F238E27FC236}">
                <a16:creationId xmlns:a16="http://schemas.microsoft.com/office/drawing/2014/main" id="{36AFD172-738B-651C-A8AB-0A79EFA94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351924" y="1925994"/>
            <a:ext cx="4008015" cy="30060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5F7F6A-384A-9C35-5107-0F2CA9D64667}"/>
              </a:ext>
            </a:extLst>
          </p:cNvPr>
          <p:cNvSpPr txBox="1"/>
          <p:nvPr/>
        </p:nvSpPr>
        <p:spPr>
          <a:xfrm>
            <a:off x="469074" y="5905018"/>
            <a:ext cx="7797847" cy="369332"/>
          </a:xfrm>
          <a:prstGeom prst="rect">
            <a:avLst/>
          </a:prstGeom>
          <a:noFill/>
        </p:spPr>
        <p:txBody>
          <a:bodyPr wrap="square">
            <a:spAutoFit/>
          </a:bodyPr>
          <a:lstStyle/>
          <a:p>
            <a:r>
              <a:rPr lang="en-US" dirty="0"/>
              <a:t>https://</a:t>
            </a:r>
            <a:r>
              <a:rPr lang="en-US" dirty="0" err="1"/>
              <a:t>jameshfisher.com</a:t>
            </a:r>
            <a:r>
              <a:rPr lang="en-US" dirty="0"/>
              <a:t>/2020/08/31/edge-detection-with-</a:t>
            </a:r>
            <a:r>
              <a:rPr lang="en-US" dirty="0" err="1"/>
              <a:t>sobel</a:t>
            </a:r>
            <a:r>
              <a:rPr lang="en-US" dirty="0"/>
              <a:t>-filters/</a:t>
            </a:r>
          </a:p>
        </p:txBody>
      </p:sp>
      <p:pic>
        <p:nvPicPr>
          <p:cNvPr id="7174" name="Picture 6">
            <a:extLst>
              <a:ext uri="{FF2B5EF4-FFF2-40B4-BE49-F238E27FC236}">
                <a16:creationId xmlns:a16="http://schemas.microsoft.com/office/drawing/2014/main" id="{59A92309-ACDA-7FBF-7377-AD602260F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380" y="1923629"/>
            <a:ext cx="4011168" cy="300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237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600201"/>
            <a:ext cx="8991600" cy="4980800"/>
          </a:xfrm>
        </p:spPr>
        <p:txBody>
          <a:bodyPr>
            <a:noAutofit/>
          </a:bodyPr>
          <a:lstStyle/>
          <a:p>
            <a:pPr marL="342900" lvl="1" indent="-342900">
              <a:buFont typeface="Arial" panose="020B0604020202020204" pitchFamily="34" charset="0"/>
              <a:buChar char="•"/>
            </a:pPr>
            <a:r>
              <a:rPr lang="en-US" sz="2600" b="1" dirty="0"/>
              <a:t>What’s the problem with this?</a:t>
            </a:r>
            <a:br>
              <a:rPr lang="en-US" sz="2600" b="1" dirty="0"/>
            </a:br>
            <a:r>
              <a:rPr lang="en-US" sz="2600" b="1" dirty="0"/>
              <a:t>	High computational complexity</a:t>
            </a:r>
            <a:endParaRPr lang="en-US" sz="2600"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80" name="Rectangle 79"/>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81" name="Rectangle 80"/>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82" name="Rectangle 81"/>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84" name="Straight Arrow Connector 83"/>
          <p:cNvCxnSpPr>
            <a:stCxn id="79"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17591822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600" b="1" dirty="0"/>
              <a:t>Output volume sizes:</a:t>
            </a:r>
          </a:p>
          <a:p>
            <a:pPr marL="0" indent="0">
              <a:buNone/>
            </a:pPr>
            <a:r>
              <a:rPr lang="en-US" sz="2600" dirty="0"/>
              <a:t>1x1 conv, 128: 28x28x128</a:t>
            </a:r>
          </a:p>
          <a:p>
            <a:pPr marL="0" indent="0">
              <a:buNone/>
            </a:pPr>
            <a:r>
              <a:rPr lang="en-US" sz="2600" dirty="0"/>
              <a:t>3x3 conv, 192: 28x28x192</a:t>
            </a:r>
          </a:p>
          <a:p>
            <a:pPr marL="0" indent="0">
              <a:buNone/>
            </a:pPr>
            <a:r>
              <a:rPr lang="en-US" sz="2600" dirty="0"/>
              <a:t>5x5 conv, 96: 28x28x96</a:t>
            </a:r>
          </a:p>
          <a:p>
            <a:pPr marL="0" indent="0">
              <a:buNone/>
            </a:pPr>
            <a:r>
              <a:rPr lang="en-US" sz="2600" dirty="0"/>
              <a:t>3x3 pool: 28x28x256</a:t>
            </a:r>
          </a:p>
          <a:p>
            <a:endParaRPr lang="en-US" sz="2600" b="1" dirty="0"/>
          </a:p>
          <a:p>
            <a:endParaRPr lang="en-US" sz="2600" b="1" dirty="0"/>
          </a:p>
          <a:p>
            <a:endParaRPr lang="en-US" sz="2600" b="1" dirty="0"/>
          </a:p>
          <a:p>
            <a:r>
              <a:rPr lang="en-US" sz="2600" b="1" dirty="0"/>
              <a:t>What is output size after </a:t>
            </a:r>
            <a:br>
              <a:rPr lang="en-US" sz="2600" b="1" dirty="0"/>
            </a:br>
            <a:r>
              <a:rPr lang="en-US" sz="2600" b="1" dirty="0"/>
              <a:t>filter concatenation?</a:t>
            </a:r>
          </a:p>
          <a:p>
            <a:pPr marL="0" indent="0">
              <a:buNone/>
            </a:pPr>
            <a:r>
              <a:rPr lang="en-US" sz="2600" dirty="0"/>
              <a:t>	28x28x(128+192+96+256) = 28x28x672</a:t>
            </a:r>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7" name="TextBox 76"/>
          <p:cNvSpPr txBox="1"/>
          <p:nvPr/>
        </p:nvSpPr>
        <p:spPr>
          <a:xfrm>
            <a:off x="4635404" y="2024390"/>
            <a:ext cx="1549591" cy="523220"/>
          </a:xfrm>
          <a:prstGeom prst="rect">
            <a:avLst/>
          </a:prstGeom>
          <a:noFill/>
          <a:ln>
            <a:noFill/>
          </a:ln>
        </p:spPr>
        <p:txBody>
          <a:bodyPr wrap="none" rtlCol="0">
            <a:spAutoFit/>
          </a:bodyPr>
          <a:lstStyle/>
          <a:p>
            <a:r>
              <a:rPr lang="en-US" sz="2800" b="1" dirty="0"/>
              <a:t>Example:</a:t>
            </a:r>
          </a:p>
        </p:txBody>
      </p:sp>
      <p:sp>
        <p:nvSpPr>
          <p:cNvPr id="78" name="Rectangle 77"/>
          <p:cNvSpPr/>
          <p:nvPr/>
        </p:nvSpPr>
        <p:spPr>
          <a:xfrm>
            <a:off x="4152900" y="28328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4152900" y="47244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18288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36576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54864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5410200" y="44196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449290" y="44196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953000" y="44126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3124200" y="44675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67000" y="35037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5410201" y="35155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5524500" y="34962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5019922" y="35386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315200" y="38100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20295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Number of convolution operations:</a:t>
            </a:r>
            <a:endParaRPr lang="he-IL" sz="2800" dirty="0">
              <a:cs typeface="Calibri" panose="020F0502020204030204" pitchFamily="34" charset="0"/>
            </a:endParaRPr>
          </a:p>
          <a:p>
            <a:pPr marL="0" indent="0">
              <a:buNone/>
            </a:pPr>
            <a:r>
              <a:rPr lang="en-US" sz="2800" dirty="0"/>
              <a:t>1x1 conv, 128: 28x28x128x1x1x256</a:t>
            </a:r>
            <a:endParaRPr lang="he-IL" sz="2800" dirty="0">
              <a:cs typeface="Calibri" panose="020F0502020204030204" pitchFamily="34" charset="0"/>
            </a:endParaRPr>
          </a:p>
          <a:p>
            <a:pPr marL="0" indent="0">
              <a:buNone/>
            </a:pPr>
            <a:r>
              <a:rPr lang="en-US" sz="2800" dirty="0"/>
              <a:t>3x3 conv, 192: 28x28x192x3x3x256</a:t>
            </a:r>
            <a:endParaRPr lang="he-IL" sz="2800" dirty="0">
              <a:cs typeface="Calibri" panose="020F0502020204030204" pitchFamily="34" charset="0"/>
            </a:endParaRPr>
          </a:p>
          <a:p>
            <a:pPr marL="0" indent="0">
              <a:buNone/>
            </a:pPr>
            <a:r>
              <a:rPr lang="en-US" sz="2800" dirty="0"/>
              <a:t>5x5 conv, 96: 28x28x96x5x5x256</a:t>
            </a:r>
            <a:endParaRPr lang="he-IL" sz="2800" dirty="0">
              <a:cs typeface="Calibri" panose="020F0502020204030204" pitchFamily="34" charset="0"/>
            </a:endParaRPr>
          </a:p>
          <a:p>
            <a:pPr marL="0" indent="0">
              <a:buNone/>
            </a:pPr>
            <a:r>
              <a:rPr lang="en-US" sz="2800" dirty="0"/>
              <a:t>Total: 854M ops</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418606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Very expensive compute!</a:t>
            </a:r>
          </a:p>
          <a:p>
            <a:r>
              <a:rPr lang="en-US" sz="2800" dirty="0"/>
              <a:t>Pooling layer also preserves feature </a:t>
            </a:r>
            <a:br>
              <a:rPr lang="en-US" sz="2800" dirty="0"/>
            </a:br>
            <a:r>
              <a:rPr lang="en-US" sz="2800" dirty="0"/>
              <a:t>depth, which means total depth after </a:t>
            </a:r>
            <a:br>
              <a:rPr lang="en-US" sz="2800" dirty="0"/>
            </a:br>
            <a:r>
              <a:rPr lang="en-US" sz="2800" dirty="0"/>
              <a:t>concatenation can only grow at every layer.</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26475327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1x1 convolutions 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151" name="Rectangle 150"/>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52" name="Rectangle 151"/>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58" name="Rectangle 157"/>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59" name="Rectangle 158"/>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60" name="Rectangle 159"/>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161" name="Straight Arrow Connector 160"/>
          <p:cNvCxnSpPr>
            <a:stCxn id="152"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328806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1x1 convolutions 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151"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endParaRPr/>
          </a:p>
        </p:txBody>
      </p:sp>
      <p:sp>
        <p:nvSpPr>
          <p:cNvPr id="152" name="Rectangle 151"/>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58" name="Rectangle 157"/>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59" name="Rectangle 158"/>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0" name="Rectangle 159"/>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61" name="Rectangle 160"/>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sp>
        <p:nvSpPr>
          <p:cNvPr id="162" name="Rectangle 161"/>
          <p:cNvSpPr/>
          <p:nvPr/>
        </p:nvSpPr>
        <p:spPr>
          <a:xfrm>
            <a:off x="6172200" y="3581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3" name="Rectangle 162"/>
          <p:cNvSpPr/>
          <p:nvPr/>
        </p:nvSpPr>
        <p:spPr>
          <a:xfrm>
            <a:off x="25908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4" name="Rectangle 163"/>
          <p:cNvSpPr/>
          <p:nvPr/>
        </p:nvSpPr>
        <p:spPr>
          <a:xfrm>
            <a:off x="44196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5" name="Rectangle 164"/>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602759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19"/>
          <p:cNvSpPr/>
          <p:nvPr/>
        </p:nvSpPr>
        <p:spPr>
          <a:xfrm>
            <a:off x="1828800" y="2362200"/>
            <a:ext cx="7162800" cy="3200400"/>
          </a:xfrm>
          <a:prstGeom prst="rect">
            <a:avLst/>
          </a:prstGeom>
          <a:blipFill>
            <a:blip r:embed="rId3" cstate="print"/>
            <a:stretch>
              <a:fillRect/>
            </a:stretch>
          </a:blipFill>
        </p:spPr>
        <p:txBody>
          <a:bodyPr wrap="square" lIns="0" tIns="0" rIns="0" bIns="0" rtlCol="0"/>
          <a:lstStyle/>
          <a:p>
            <a:endParaRPr/>
          </a:p>
        </p:txBody>
      </p:sp>
      <p:sp>
        <p:nvSpPr>
          <p:cNvPr id="60" name="Rectangle 59"/>
          <p:cNvSpPr/>
          <p:nvPr/>
        </p:nvSpPr>
        <p:spPr>
          <a:xfrm>
            <a:off x="4457700" y="2286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61" name="Rectangle 60"/>
          <p:cNvSpPr/>
          <p:nvPr/>
        </p:nvSpPr>
        <p:spPr>
          <a:xfrm>
            <a:off x="4495800" y="4953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62" name="Rectangle 61"/>
          <p:cNvSpPr/>
          <p:nvPr/>
        </p:nvSpPr>
        <p:spPr>
          <a:xfrm>
            <a:off x="1828800" y="3276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63" name="Rectangle 62"/>
          <p:cNvSpPr/>
          <p:nvPr/>
        </p:nvSpPr>
        <p:spPr>
          <a:xfrm>
            <a:off x="37338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64" name="Rectangle 63"/>
          <p:cNvSpPr/>
          <p:nvPr/>
        </p:nvSpPr>
        <p:spPr>
          <a:xfrm>
            <a:off x="55626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sp>
        <p:nvSpPr>
          <p:cNvPr id="65" name="Rectangle 64"/>
          <p:cNvSpPr/>
          <p:nvPr/>
        </p:nvSpPr>
        <p:spPr>
          <a:xfrm>
            <a:off x="7315200" y="3200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6" name="Rectangle 65"/>
          <p:cNvSpPr/>
          <p:nvPr/>
        </p:nvSpPr>
        <p:spPr>
          <a:xfrm>
            <a:off x="37338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7" name="Rectangle 66"/>
          <p:cNvSpPr/>
          <p:nvPr/>
        </p:nvSpPr>
        <p:spPr>
          <a:xfrm>
            <a:off x="55626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8" name="Rectangle 67"/>
          <p:cNvSpPr/>
          <p:nvPr/>
        </p:nvSpPr>
        <p:spPr>
          <a:xfrm>
            <a:off x="7315200" y="4038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
        <p:nvSpPr>
          <p:cNvPr id="76" name="Content Placeholder 2"/>
          <p:cNvSpPr>
            <a:spLocks noGrp="1"/>
          </p:cNvSpPr>
          <p:nvPr>
            <p:ph idx="1"/>
          </p:nvPr>
        </p:nvSpPr>
        <p:spPr>
          <a:xfrm>
            <a:off x="76200" y="228600"/>
            <a:ext cx="8991600" cy="6352401"/>
          </a:xfrm>
        </p:spPr>
        <p:txBody>
          <a:bodyPr>
            <a:normAutofit/>
          </a:bodyPr>
          <a:lstStyle/>
          <a:p>
            <a:r>
              <a:rPr lang="en-US" sz="2200" b="1" dirty="0"/>
              <a:t>Number of convolution operations:</a:t>
            </a:r>
            <a:br>
              <a:rPr lang="en-US" sz="2200" b="1" dirty="0"/>
            </a:br>
            <a:r>
              <a:rPr lang="en-US" sz="2200" dirty="0"/>
              <a:t>1x1 conv, 64: 28x28x64x1x1x256</a:t>
            </a:r>
            <a:br>
              <a:rPr lang="en-US" sz="2200" dirty="0"/>
            </a:br>
            <a:r>
              <a:rPr lang="en-US" sz="2200" dirty="0"/>
              <a:t>1x1 conv, 64: 28x28x64x1x1x256</a:t>
            </a:r>
            <a:br>
              <a:rPr lang="en-US" sz="2200" dirty="0"/>
            </a:br>
            <a:r>
              <a:rPr lang="en-US" sz="2200" dirty="0"/>
              <a:t>1x1 conv, 128: 28x28x128x1x1x256</a:t>
            </a:r>
            <a:br>
              <a:rPr lang="en-US" sz="2200" dirty="0"/>
            </a:br>
            <a:r>
              <a:rPr lang="en-US" sz="2200" dirty="0"/>
              <a:t>3x3 conv, 192: 28x28x192x3x3x64</a:t>
            </a:r>
            <a:br>
              <a:rPr lang="en-US" sz="2200" dirty="0"/>
            </a:br>
            <a:r>
              <a:rPr lang="en-US" sz="2200" dirty="0"/>
              <a:t>5x5 conv, 96: 28x28x96x5x5x264</a:t>
            </a:r>
            <a:br>
              <a:rPr lang="en-US" sz="2200" dirty="0"/>
            </a:br>
            <a:r>
              <a:rPr lang="en-US" sz="2200" dirty="0"/>
              <a:t>1x1 conv, 64: 28x28x64x1x1x256</a:t>
            </a:r>
            <a:br>
              <a:rPr lang="en-US" sz="2200" dirty="0"/>
            </a:br>
            <a:r>
              <a:rPr lang="en-US" sz="2200" b="1" dirty="0"/>
              <a:t>Total: 353M ops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Compared to 854M ops for naive version</a:t>
            </a:r>
          </a:p>
          <a:p>
            <a:endParaRPr lang="en-US" sz="2200" b="1" dirty="0"/>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3707827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5671" y="23210"/>
            <a:ext cx="7886700" cy="1325563"/>
          </a:xfrm>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lvl="1" indent="0">
              <a:buNone/>
            </a:pPr>
            <a:r>
              <a:rPr lang="en-US" sz="2200" b="1" dirty="0"/>
              <a:t>Details/Retrospectives </a:t>
            </a:r>
            <a:r>
              <a:rPr lang="en-US" sz="2200" dirty="0">
                <a:cs typeface="Calibri" panose="020F0502020204030204" pitchFamily="34" charset="0"/>
              </a:rPr>
              <a:t>:</a:t>
            </a:r>
          </a:p>
          <a:p>
            <a:pPr marL="342900" lvl="1" indent="-342900">
              <a:buFont typeface="Arial" pitchFamily="34" charset="0"/>
              <a:buChar char="•"/>
            </a:pPr>
            <a:r>
              <a:rPr lang="en-US" sz="2200" dirty="0">
                <a:cs typeface="Calibri" panose="020F0502020204030204" pitchFamily="34" charset="0"/>
              </a:rPr>
              <a:t>Deeper networks, with computational efficiency</a:t>
            </a:r>
          </a:p>
          <a:p>
            <a:pPr marL="342900" lvl="1" indent="-342900">
              <a:buFont typeface="Arial" pitchFamily="34" charset="0"/>
              <a:buChar char="•"/>
            </a:pPr>
            <a:r>
              <a:rPr lang="en-US" sz="2200" dirty="0"/>
              <a:t>22 layers</a:t>
            </a:r>
          </a:p>
          <a:p>
            <a:pPr marL="342900" lvl="1" indent="-342900">
              <a:buFont typeface="Arial" pitchFamily="34" charset="0"/>
              <a:buChar char="•"/>
            </a:pPr>
            <a:r>
              <a:rPr lang="en-US" sz="2200" dirty="0"/>
              <a:t>Efficient “Inception” module</a:t>
            </a:r>
          </a:p>
          <a:p>
            <a:pPr marL="342900" lvl="1" indent="-342900">
              <a:buFont typeface="Arial" pitchFamily="34" charset="0"/>
              <a:buChar char="•"/>
            </a:pPr>
            <a:r>
              <a:rPr lang="en-US" sz="2200" dirty="0"/>
              <a:t>No FC layers</a:t>
            </a:r>
          </a:p>
          <a:p>
            <a:pPr marL="342900" lvl="1" indent="-342900">
              <a:buFont typeface="Arial" pitchFamily="34" charset="0"/>
              <a:buChar char="•"/>
            </a:pPr>
            <a:r>
              <a:rPr lang="en-US" sz="2200" dirty="0"/>
              <a:t>12x less </a:t>
            </a:r>
            <a:r>
              <a:rPr lang="en-US" sz="2200" dirty="0" err="1"/>
              <a:t>params</a:t>
            </a:r>
            <a:r>
              <a:rPr lang="en-US" sz="2200" dirty="0"/>
              <a:t> than </a:t>
            </a:r>
            <a:r>
              <a:rPr lang="en-US" sz="2200" dirty="0" err="1"/>
              <a:t>AlexNet</a:t>
            </a:r>
            <a:endParaRPr lang="en-US" sz="2200" dirty="0"/>
          </a:p>
          <a:p>
            <a:pPr marL="342900" lvl="1" indent="-342900">
              <a:buFont typeface="Arial" pitchFamily="34" charset="0"/>
              <a:buChar char="•"/>
            </a:pPr>
            <a:r>
              <a:rPr lang="en-US" sz="2200" dirty="0"/>
              <a:t>ILSVRC’14 classification winner (6.7% top 5 error)</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0555735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Introduced the idea that CNN layers </a:t>
            </a:r>
            <a:r>
              <a:rPr lang="en-US" sz="2400" b="1" dirty="0"/>
              <a:t>didn’t always have to be stacked up sequentially</a:t>
            </a:r>
            <a:r>
              <a:rPr lang="en-US" sz="2400" dirty="0"/>
              <a:t>. Coming up with the Inception module, the authors showed that a creative structuring of layers can lead to improved performance and </a:t>
            </a:r>
            <a:r>
              <a:rPr lang="en-US" sz="2400" b="1" dirty="0"/>
              <a:t>computationally efficiency</a:t>
            </a:r>
            <a:r>
              <a:rPr lang="en-US" sz="2400" dirty="0"/>
              <a:t>. </a:t>
            </a:r>
            <a:endParaRPr lang="en-US" sz="2200" dirty="0"/>
          </a:p>
          <a:p>
            <a:pPr lvl="1">
              <a:buFontTx/>
              <a:buChar char="-"/>
            </a:pPr>
            <a:endParaRPr lang="en-US" sz="2200" dirty="0"/>
          </a:p>
          <a:p>
            <a:pPr>
              <a:buFontTx/>
              <a:buChar char="-"/>
            </a:pPr>
            <a:endParaRPr lang="en-US" sz="2200" dirty="0"/>
          </a:p>
        </p:txBody>
      </p:sp>
      <p:sp>
        <p:nvSpPr>
          <p:cNvPr id="3" name="Litebulb"/>
          <p:cNvSpPr>
            <a:spLocks noEditPoints="1" noChangeArrowheads="1"/>
          </p:cNvSpPr>
          <p:nvPr/>
        </p:nvSpPr>
        <p:spPr bwMode="auto">
          <a:xfrm>
            <a:off x="4027715" y="232069"/>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40522079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0" y="1880241"/>
            <a:ext cx="6705600" cy="4139559"/>
          </a:xfrm>
          <a:prstGeom prst="rect">
            <a:avLst/>
          </a:prstGeom>
        </p:spPr>
      </p:pic>
    </p:spTree>
    <p:extLst>
      <p:ext uri="{BB962C8B-B14F-4D97-AF65-F5344CB8AC3E}">
        <p14:creationId xmlns:p14="http://schemas.microsoft.com/office/powerpoint/2010/main" val="291477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2EA67C-482C-FBC5-8C1C-A8264265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73" y="566031"/>
            <a:ext cx="8276253" cy="328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655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Deep Residual Learning for Image Recognition - </a:t>
            </a:r>
            <a:r>
              <a:rPr lang="en-US" sz="2600" i="1" dirty="0" err="1"/>
              <a:t>Kaiming</a:t>
            </a:r>
            <a:r>
              <a:rPr lang="en-US" sz="2600" i="1" dirty="0"/>
              <a:t> He, </a:t>
            </a:r>
            <a:r>
              <a:rPr lang="en-US" sz="2600" i="1" dirty="0" err="1"/>
              <a:t>Xiangyu</a:t>
            </a:r>
            <a:r>
              <a:rPr lang="en-US" sz="2600" i="1" dirty="0"/>
              <a:t> Zhang, </a:t>
            </a:r>
            <a:r>
              <a:rPr lang="en-US" sz="2600" i="1" dirty="0" err="1"/>
              <a:t>Shaoqing</a:t>
            </a:r>
            <a:r>
              <a:rPr lang="en-US" sz="2600" i="1" dirty="0"/>
              <a:t> Ren, Jian Sun; 2015</a:t>
            </a:r>
          </a:p>
          <a:p>
            <a:r>
              <a:rPr lang="en-US" sz="2800" dirty="0"/>
              <a:t>Extremely deep network – 152 layers</a:t>
            </a:r>
          </a:p>
          <a:p>
            <a:r>
              <a:rPr lang="en-US" sz="2800" dirty="0"/>
              <a:t>Deeper neural networks are more difficult to train.</a:t>
            </a:r>
          </a:p>
          <a:p>
            <a:r>
              <a:rPr lang="en-US" sz="2800" dirty="0"/>
              <a:t>Deep networks suffer from vanishing and exploding gradients.</a:t>
            </a:r>
          </a:p>
          <a:p>
            <a:r>
              <a:rPr lang="en-US" sz="2800" dirty="0"/>
              <a:t>Present a residual learning framework to ease the training of networks that are substantially deeper than those used previously. </a:t>
            </a:r>
            <a:endParaRPr lang="en-US" sz="2600" dirty="0"/>
          </a:p>
        </p:txBody>
      </p:sp>
      <p:sp>
        <p:nvSpPr>
          <p:cNvPr id="6" name="TextBox 5"/>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8375081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7328" y="184209"/>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342900" lvl="1" indent="-342900">
              <a:buFont typeface="Arial" pitchFamily="34" charset="0"/>
              <a:buChar char="•"/>
            </a:pPr>
            <a:r>
              <a:rPr lang="en-US" sz="2600" dirty="0">
                <a:cs typeface="Calibri" panose="020F0502020204030204" pitchFamily="34" charset="0"/>
              </a:rPr>
              <a:t>ILSVRC’15 classification winner (3.57% top 5 error, humans generally hover around a 5-10% error rate)</a:t>
            </a:r>
            <a:br>
              <a:rPr lang="en-US" sz="2600" dirty="0">
                <a:cs typeface="Calibri" panose="020F0502020204030204" pitchFamily="34" charset="0"/>
              </a:rPr>
            </a:br>
            <a:r>
              <a:rPr lang="en-US" sz="2600" dirty="0">
                <a:cs typeface="Calibri" panose="020F0502020204030204" pitchFamily="34" charset="0"/>
              </a:rPr>
              <a:t>Swept all classification and detection competitions in ILSVRC’15 and COCO’15!</a:t>
            </a: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Tree>
    <p:extLst>
      <p:ext uri="{BB962C8B-B14F-4D97-AF65-F5344CB8AC3E}">
        <p14:creationId xmlns:p14="http://schemas.microsoft.com/office/powerpoint/2010/main" val="15454639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Autofit/>
          </a:bodyPr>
          <a:lstStyle/>
          <a:p>
            <a:pPr marL="342900" lvl="1" indent="-342900">
              <a:buFont typeface="Arial" pitchFamily="34" charset="0"/>
              <a:buChar char="•"/>
            </a:pPr>
            <a:r>
              <a:rPr lang="en-US" sz="2600" dirty="0">
                <a:cs typeface="Calibri" panose="020F0502020204030204" pitchFamily="34" charset="0"/>
              </a:rPr>
              <a:t>What happens when we continue stacking deeper layers on a convolutional neural network?</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r>
              <a:rPr lang="en-US" sz="2600" dirty="0">
                <a:cs typeface="Calibri" panose="020F0502020204030204" pitchFamily="34" charset="0"/>
              </a:rPr>
              <a:t>56-layer model performs worse on both training and test error</a:t>
            </a:r>
          </a:p>
          <a:p>
            <a:pPr marL="0" lvl="1" indent="0">
              <a:buNone/>
            </a:pPr>
            <a:r>
              <a:rPr lang="en-US" sz="2600" dirty="0">
                <a:cs typeface="Calibri" panose="020F0502020204030204" pitchFamily="34" charset="0"/>
              </a:rPr>
              <a:t>-&gt; The deeper model performs worse (not caused by overfitting)!</a:t>
            </a: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8" name="Slide"/>
          <p:cNvPicPr>
            <a:picLocks noChangeAspect="1"/>
          </p:cNvPicPr>
          <p:nvPr/>
        </p:nvPicPr>
        <p:blipFill rotWithShape="1">
          <a:blip r:embed="rId3"/>
          <a:srcRect l="15549" t="34338" r="18208" b="26201"/>
          <a:stretch/>
        </p:blipFill>
        <p:spPr>
          <a:xfrm>
            <a:off x="762000" y="2632203"/>
            <a:ext cx="7835765" cy="2625597"/>
          </a:xfrm>
          <a:prstGeom prst="rect">
            <a:avLst/>
          </a:prstGeom>
        </p:spPr>
      </p:pic>
    </p:spTree>
    <p:extLst>
      <p:ext uri="{BB962C8B-B14F-4D97-AF65-F5344CB8AC3E}">
        <p14:creationId xmlns:p14="http://schemas.microsoft.com/office/powerpoint/2010/main" val="31050562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342900" lvl="1" indent="-342900">
              <a:buFont typeface="Arial" pitchFamily="34" charset="0"/>
              <a:buChar char="•"/>
            </a:pPr>
            <a:r>
              <a:rPr lang="en-US" sz="2600" dirty="0">
                <a:cs typeface="Calibri" panose="020F0502020204030204" pitchFamily="34" charset="0"/>
              </a:rPr>
              <a:t>Hypothesis: The problem is an optimization problem. Very deep networks are harder to optimize.</a:t>
            </a:r>
          </a:p>
          <a:p>
            <a:pPr marL="342900" lvl="1" indent="-342900">
              <a:buFont typeface="Arial" pitchFamily="34" charset="0"/>
              <a:buChar char="•"/>
            </a:pPr>
            <a:r>
              <a:rPr lang="en-US" sz="2600" dirty="0">
                <a:cs typeface="Calibri" panose="020F0502020204030204" pitchFamily="34" charset="0"/>
              </a:rPr>
              <a:t>Solution: Use network layers to fit  residual mapping instead of directly trying to fit a desired underlying mapping.</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r>
              <a:rPr lang="en-US" sz="2600" dirty="0">
                <a:cs typeface="Calibri" panose="020F0502020204030204" pitchFamily="34" charset="0"/>
              </a:rPr>
              <a:t>We will use skip connections allowing us to take the activation from one layer and feed it into another layer, much deeper into the network.</a:t>
            </a:r>
          </a:p>
          <a:p>
            <a:pPr marL="342900" lvl="1" indent="-342900">
              <a:buFont typeface="Arial" pitchFamily="34" charset="0"/>
              <a:buChar char="•"/>
            </a:pPr>
            <a:r>
              <a:rPr lang="en-US" sz="2600" dirty="0">
                <a:cs typeface="Calibri" panose="020F0502020204030204" pitchFamily="34" charset="0"/>
              </a:rPr>
              <a:t>Use layers to fit residual F(x) = H(x) – x</a:t>
            </a:r>
            <a:br>
              <a:rPr lang="en-US" sz="2600" dirty="0">
                <a:cs typeface="Calibri" panose="020F0502020204030204" pitchFamily="34" charset="0"/>
              </a:rPr>
            </a:br>
            <a:r>
              <a:rPr lang="en-US" sz="2600" dirty="0">
                <a:cs typeface="Calibri" panose="020F0502020204030204" pitchFamily="34" charset="0"/>
              </a:rPr>
              <a:t>instead of H(x) directly</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904151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28600" y="1295400"/>
            <a:ext cx="8839200" cy="4754563"/>
          </a:xfrm>
        </p:spPr>
        <p:txBody>
          <a:bodyPr>
            <a:normAutofit/>
          </a:bodyPr>
          <a:lstStyle/>
          <a:p>
            <a:pPr marL="0" indent="0" fontAlgn="base">
              <a:buNone/>
            </a:pPr>
            <a:r>
              <a:rPr lang="en-US" sz="2600" b="1" dirty="0"/>
              <a:t>Residual Block</a:t>
            </a:r>
            <a:br>
              <a:rPr lang="en-US" sz="2600" b="1" dirty="0"/>
            </a:br>
            <a:r>
              <a:rPr lang="en-US" sz="2600" dirty="0"/>
              <a:t>Input x goes through conv-</a:t>
            </a:r>
            <a:r>
              <a:rPr lang="en-US" sz="2600" dirty="0" err="1"/>
              <a:t>relu</a:t>
            </a:r>
            <a:r>
              <a:rPr lang="en-US" sz="2600" dirty="0"/>
              <a:t>-conv series and gives us F(x). That result is then added to the original input x. Let’s call that H(x) = F(x) + x. </a:t>
            </a:r>
            <a:br>
              <a:rPr lang="en-US" sz="2600" dirty="0"/>
            </a:br>
            <a:r>
              <a:rPr lang="en-US" sz="2600" dirty="0"/>
              <a:t>In traditional CNNs, H(x) would just be equal to F(x). So, instead of just computing that transformation (straight from x to F(x)), we’re computing the term that we have to </a:t>
            </a:r>
            <a:r>
              <a:rPr lang="en-US" sz="2600" i="1" dirty="0"/>
              <a:t>add</a:t>
            </a:r>
            <a:r>
              <a:rPr lang="en-US" sz="2600" dirty="0"/>
              <a:t>, F(x), to the input, x. </a:t>
            </a: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8" name="Slide"/>
          <p:cNvPicPr>
            <a:picLocks noChangeAspect="1"/>
          </p:cNvPicPr>
          <p:nvPr/>
        </p:nvPicPr>
        <p:blipFill rotWithShape="1">
          <a:blip r:embed="rId3"/>
          <a:srcRect l="47919" t="16664" r="18670" b="25790"/>
          <a:stretch/>
        </p:blipFill>
        <p:spPr>
          <a:xfrm>
            <a:off x="3962400" y="4047829"/>
            <a:ext cx="2743200" cy="2657771"/>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208446"/>
            <a:ext cx="1524000" cy="244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0110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9" name="Title 1"/>
          <p:cNvSpPr txBox="1">
            <a:spLocks/>
          </p:cNvSpPr>
          <p:nvPr/>
        </p:nvSpPr>
        <p:spPr>
          <a:xfrm>
            <a:off x="2372823" y="2133600"/>
            <a:ext cx="4159066" cy="515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latin typeface="+mn-lt"/>
              </a:rPr>
              <a:t>Short cut/ skip connection</a:t>
            </a:r>
          </a:p>
        </p:txBody>
      </p:sp>
      <p:graphicFrame>
        <p:nvGraphicFramePr>
          <p:cNvPr id="11" name="Table 10"/>
          <p:cNvGraphicFramePr>
            <a:graphicFrameLocks noGrp="1"/>
          </p:cNvGraphicFramePr>
          <p:nvPr/>
        </p:nvGraphicFramePr>
        <p:xfrm>
          <a:off x="7458812" y="1061102"/>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 name="Oval 11"/>
          <p:cNvSpPr/>
          <p:nvPr/>
        </p:nvSpPr>
        <p:spPr>
          <a:xfrm>
            <a:off x="7505096" y="1112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505096" y="14861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505096"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p:cNvCxnSpPr/>
          <p:nvPr/>
        </p:nvCxnSpPr>
        <p:spPr>
          <a:xfrm flipV="1">
            <a:off x="6870851" y="1603759"/>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334000" y="1423915"/>
                <a:ext cx="530850"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m:t>
                          </m:r>
                        </m:sup>
                      </m:sSup>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334000" y="1423915"/>
                <a:ext cx="530850" cy="3816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71421" y="1419033"/>
                <a:ext cx="750462"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+2]</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271421" y="1419033"/>
                <a:ext cx="750462" cy="381643"/>
              </a:xfrm>
              <a:prstGeom prst="rect">
                <a:avLst/>
              </a:prstGeom>
              <a:blipFill>
                <a:blip r:embed="rId4"/>
                <a:stretch>
                  <a:fillRect/>
                </a:stretch>
              </a:blipFill>
            </p:spPr>
            <p:txBody>
              <a:bodyPr/>
              <a:lstStyle/>
              <a:p>
                <a:r>
                  <a:rPr lang="en-US">
                    <a:noFill/>
                  </a:rPr>
                  <a:t> </a:t>
                </a:r>
              </a:p>
            </p:txBody>
          </p:sp>
        </mc:Fallback>
      </mc:AlternateContent>
      <p:cxnSp>
        <p:nvCxnSpPr>
          <p:cNvPr id="18" name="Straight Arrow Connector 17"/>
          <p:cNvCxnSpPr/>
          <p:nvPr/>
        </p:nvCxnSpPr>
        <p:spPr>
          <a:xfrm flipV="1">
            <a:off x="5894679" y="162603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8953" y="1612394"/>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6424195" y="1061964"/>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1" name="Oval 20"/>
          <p:cNvSpPr/>
          <p:nvPr/>
        </p:nvSpPr>
        <p:spPr>
          <a:xfrm>
            <a:off x="6470479" y="111369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470479" y="148705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470479"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p:cNvSpPr txBox="1"/>
              <p:nvPr/>
            </p:nvSpPr>
            <p:spPr>
              <a:xfrm>
                <a:off x="139355" y="4038600"/>
                <a:ext cx="4152611"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𝐳</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𝐖</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𝐚</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sup>
                      </m:sSup>
                      <m:r>
                        <a:rPr lang="en-US" sz="2600" b="1" i="0" smtClean="0">
                          <a:solidFill>
                            <a:srgbClr val="FF0000"/>
                          </a:solidFill>
                          <a:latin typeface="Cambria Math" panose="02040503050406030204" pitchFamily="18" charset="0"/>
                        </a:rPr>
                        <m:t>+</m:t>
                      </m:r>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𝐛</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oMath>
                  </m:oMathPara>
                </a14:m>
                <a:endParaRPr lang="en-US" sz="2600" b="1" dirty="0">
                  <a:solidFill>
                    <a:srgbClr val="FF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9355" y="4038600"/>
                <a:ext cx="4152611" cy="5095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4750582"/>
                <a:ext cx="2743059"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0000FF"/>
                              </a:solidFill>
                              <a:latin typeface="Cambria Math" panose="02040503050406030204" pitchFamily="18" charset="0"/>
                            </a:rPr>
                          </m:ctrlPr>
                        </m:sSupPr>
                        <m:e>
                          <m:r>
                            <a:rPr lang="en-US" sz="2600" b="1" i="0" smtClean="0">
                              <a:solidFill>
                                <a:srgbClr val="0000FF"/>
                              </a:solidFill>
                              <a:latin typeface="Cambria Math" panose="02040503050406030204" pitchFamily="18" charset="0"/>
                            </a:rPr>
                            <m:t>𝐚</m:t>
                          </m:r>
                        </m:e>
                        <m: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𝐥</m:t>
                          </m:r>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𝟏</m:t>
                          </m:r>
                          <m:r>
                            <a:rPr lang="en-US" sz="2600" b="1" i="0" smtClean="0">
                              <a:solidFill>
                                <a:srgbClr val="0000FF"/>
                              </a:solidFill>
                              <a:latin typeface="Cambria Math" panose="02040503050406030204" pitchFamily="18" charset="0"/>
                            </a:rPr>
                            <m:t>]</m:t>
                          </m:r>
                        </m:sup>
                      </m:s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𝐠</m:t>
                      </m:r>
                      <m:r>
                        <a:rPr lang="en-US" sz="2600" b="1" i="0" smtClean="0">
                          <a:solidFill>
                            <a:srgbClr val="0000FF"/>
                          </a:solidFill>
                          <a:latin typeface="Cambria Math" panose="02040503050406030204" pitchFamily="18" charset="0"/>
                        </a:rPr>
                        <m:t>(</m:t>
                      </m:r>
                      <m:sSup>
                        <m:sSupPr>
                          <m:ctrlPr>
                            <a:rPr lang="en-US" sz="2600" b="1" i="1" smtClean="0">
                              <a:solidFill>
                                <a:srgbClr val="0000FF"/>
                              </a:solidFill>
                              <a:latin typeface="Cambria Math" panose="02040503050406030204" pitchFamily="18" charset="0"/>
                            </a:rPr>
                          </m:ctrlPr>
                        </m:sSupPr>
                        <m:e>
                          <m:r>
                            <a:rPr lang="en-US" sz="2600" b="1" i="0" smtClean="0">
                              <a:solidFill>
                                <a:srgbClr val="0000FF"/>
                              </a:solidFill>
                              <a:latin typeface="Cambria Math" panose="02040503050406030204" pitchFamily="18" charset="0"/>
                            </a:rPr>
                            <m:t>𝐳</m:t>
                          </m:r>
                        </m:e>
                        <m: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𝐥</m:t>
                          </m:r>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𝟏</m:t>
                          </m:r>
                          <m:r>
                            <a:rPr lang="en-US" sz="2600" b="1" i="0" smtClean="0">
                              <a:solidFill>
                                <a:srgbClr val="0000FF"/>
                              </a:solidFill>
                              <a:latin typeface="Cambria Math" panose="02040503050406030204" pitchFamily="18" charset="0"/>
                            </a:rPr>
                            <m:t>]</m:t>
                          </m:r>
                        </m:sup>
                      </m:sSup>
                      <m:r>
                        <a:rPr lang="en-US" sz="2600" b="1" i="0" smtClean="0">
                          <a:solidFill>
                            <a:srgbClr val="0000FF"/>
                          </a:solidFill>
                          <a:latin typeface="Cambria Math" panose="02040503050406030204" pitchFamily="18" charset="0"/>
                        </a:rPr>
                        <m:t>)</m:t>
                      </m:r>
                    </m:oMath>
                  </m:oMathPara>
                </a14:m>
                <a:endParaRPr lang="en-US" sz="2600" b="1" dirty="0">
                  <a:solidFill>
                    <a:srgbClr val="0000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400" y="4750582"/>
                <a:ext cx="2743059" cy="509563"/>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648200" y="4038600"/>
                <a:ext cx="4455963"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𝐳</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r>
                        <a:rPr lang="en-US" sz="2600" b="1" i="0" smtClean="0">
                          <a:solidFill>
                            <a:srgbClr val="00B050"/>
                          </a:solidFill>
                          <a:latin typeface="Cambria Math" panose="02040503050406030204" pitchFamily="18" charset="0"/>
                        </a:rPr>
                        <m:t>= </m:t>
                      </m:r>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𝐖</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𝐚</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𝟏</m:t>
                          </m:r>
                          <m:r>
                            <a:rPr lang="en-US" sz="2600" b="1" i="0" smtClean="0">
                              <a:solidFill>
                                <a:srgbClr val="00B050"/>
                              </a:solidFill>
                              <a:latin typeface="Cambria Math" panose="02040503050406030204" pitchFamily="18" charset="0"/>
                            </a:rPr>
                            <m:t>]</m:t>
                          </m:r>
                        </m:sup>
                      </m:sSup>
                      <m:r>
                        <a:rPr lang="en-US" sz="2600" b="1" i="0" smtClean="0">
                          <a:solidFill>
                            <a:srgbClr val="00B050"/>
                          </a:solidFill>
                          <a:latin typeface="Cambria Math" panose="02040503050406030204" pitchFamily="18" charset="0"/>
                        </a:rPr>
                        <m:t>+</m:t>
                      </m:r>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𝐛</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oMath>
                  </m:oMathPara>
                </a14:m>
                <a:endParaRPr lang="en-US" sz="2600" b="1" dirty="0">
                  <a:solidFill>
                    <a:srgbClr val="00B05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648200" y="4038600"/>
                <a:ext cx="4455963" cy="509563"/>
              </a:xfrm>
              <a:prstGeom prst="rect">
                <a:avLst/>
              </a:prstGeom>
              <a:blipFill>
                <a:blip r:embed="rId7"/>
                <a:stretch>
                  <a:fillRect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24400" y="4802944"/>
                <a:ext cx="2743059"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𝐠</m:t>
                      </m:r>
                      <m:r>
                        <a:rPr lang="en-US" sz="2600" b="1" i="0" smtClean="0">
                          <a:solidFill>
                            <a:srgbClr val="7030A0"/>
                          </a:solidFill>
                          <a:latin typeface="Cambria Math" panose="02040503050406030204" pitchFamily="18" charset="0"/>
                        </a:rPr>
                        <m:t>(</m:t>
                      </m:r>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𝐳</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oMath>
                  </m:oMathPara>
                </a14:m>
                <a:endParaRPr lang="en-US" sz="2600" b="1" dirty="0">
                  <a:solidFill>
                    <a:srgbClr val="7030A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24400" y="4802944"/>
                <a:ext cx="2743059" cy="509563"/>
              </a:xfrm>
              <a:prstGeom prst="rect">
                <a:avLst/>
              </a:prstGeom>
              <a:blipFill>
                <a:blip r:embed="rId8"/>
                <a:stretch>
                  <a:fillRect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745108" y="1145589"/>
                <a:ext cx="750462"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p>
                      </m:sSup>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745108" y="1145589"/>
                <a:ext cx="750462" cy="381643"/>
              </a:xfrm>
              <a:prstGeom prst="rect">
                <a:avLst/>
              </a:prstGeom>
              <a:blipFill>
                <a:blip r:embed="rId9"/>
                <a:stretch>
                  <a:fillRect/>
                </a:stretch>
              </a:blipFill>
            </p:spPr>
            <p:txBody>
              <a:bodyPr/>
              <a:lstStyle/>
              <a:p>
                <a:r>
                  <a:rPr lang="en-US">
                    <a:noFill/>
                  </a:rPr>
                  <a:t> </a:t>
                </a:r>
              </a:p>
            </p:txBody>
          </p:sp>
        </mc:Fallback>
      </mc:AlternateContent>
      <p:cxnSp>
        <p:nvCxnSpPr>
          <p:cNvPr id="5" name="Straight Connector 4"/>
          <p:cNvCxnSpPr/>
          <p:nvPr/>
        </p:nvCxnSpPr>
        <p:spPr>
          <a:xfrm flipV="1">
            <a:off x="6090913" y="762000"/>
            <a:ext cx="0" cy="8417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90913" y="762000"/>
            <a:ext cx="1593225" cy="4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4138" y="766172"/>
            <a:ext cx="0" cy="3466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800" y="2861753"/>
                <a:ext cx="722121"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m:t>
                          </m:r>
                        </m:sup>
                      </m:sSup>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304800" y="2861753"/>
                <a:ext cx="722121" cy="54239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93601" y="3403376"/>
                <a:ext cx="1065163"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+1]</m:t>
                          </m:r>
                        </m:sup>
                      </m:sSup>
                    </m:oMath>
                  </m:oMathPara>
                </a14:m>
                <a:endParaRPr lang="en-US" sz="2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893601" y="3403376"/>
                <a:ext cx="1065163" cy="54239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71600" y="2880156"/>
                <a:ext cx="13740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FF0000"/>
                          </a:solidFill>
                          <a:latin typeface="Cambria Math" panose="02040503050406030204" pitchFamily="18" charset="0"/>
                        </a:rPr>
                        <m:t>𝐋𝐢𝐧𝐞𝐚𝐫</m:t>
                      </m:r>
                    </m:oMath>
                  </m:oMathPara>
                </a14:m>
                <a:endParaRPr lang="en-US" sz="2800"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1371600" y="2880156"/>
                <a:ext cx="1374094"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41557" y="2870954"/>
                <a:ext cx="11785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00FF"/>
                          </a:solidFill>
                          <a:latin typeface="Cambria Math" panose="02040503050406030204" pitchFamily="18" charset="0"/>
                        </a:rPr>
                        <m:t>𝐑𝐞𝐋𝐔</m:t>
                      </m:r>
                    </m:oMath>
                  </m:oMathPara>
                </a14:m>
                <a:endParaRPr lang="en-US" sz="28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3041557" y="2870954"/>
                <a:ext cx="1178528"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527052" y="2870955"/>
                <a:ext cx="13740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B050"/>
                          </a:solidFill>
                          <a:latin typeface="Cambria Math" panose="02040503050406030204" pitchFamily="18" charset="0"/>
                        </a:rPr>
                        <m:t>𝐋𝐢𝐧𝐞𝐚𝐫</m:t>
                      </m:r>
                    </m:oMath>
                  </m:oMathPara>
                </a14:m>
                <a:endParaRPr lang="en-US" sz="28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4527052" y="2870955"/>
                <a:ext cx="1374094"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349409" y="2861753"/>
                <a:ext cx="11785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7030A0"/>
                          </a:solidFill>
                          <a:latin typeface="Cambria Math" panose="02040503050406030204" pitchFamily="18" charset="0"/>
                        </a:rPr>
                        <m:t>𝐑𝐞𝐋𝐔</m:t>
                      </m:r>
                    </m:oMath>
                  </m:oMathPara>
                </a14:m>
                <a:endParaRPr lang="en-US" sz="28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6349409" y="2861753"/>
                <a:ext cx="1178528"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772400" y="2853530"/>
                <a:ext cx="1065163"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+2]</m:t>
                          </m:r>
                        </m:sup>
                      </m:sSup>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7772400" y="2853530"/>
                <a:ext cx="1065163" cy="542393"/>
              </a:xfrm>
              <a:prstGeom prst="rect">
                <a:avLst/>
              </a:prstGeom>
              <a:blipFill>
                <a:blip r:embed="rId16"/>
                <a:stretch>
                  <a:fillRect/>
                </a:stretch>
              </a:blipFill>
            </p:spPr>
            <p:txBody>
              <a:bodyPr/>
              <a:lstStyle/>
              <a:p>
                <a:r>
                  <a:rPr lang="en-US">
                    <a:noFill/>
                  </a:rPr>
                  <a:t> </a:t>
                </a:r>
              </a:p>
            </p:txBody>
          </p:sp>
        </mc:Fallback>
      </mc:AlternateContent>
      <p:cxnSp>
        <p:nvCxnSpPr>
          <p:cNvPr id="48" name="Straight Arrow Connector 47"/>
          <p:cNvCxnSpPr/>
          <p:nvPr/>
        </p:nvCxnSpPr>
        <p:spPr>
          <a:xfrm flipV="1">
            <a:off x="982862" y="315690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4" idx="1"/>
          </p:cNvCxnSpPr>
          <p:nvPr/>
        </p:nvCxnSpPr>
        <p:spPr>
          <a:xfrm>
            <a:off x="2679247" y="3123363"/>
            <a:ext cx="362310" cy="920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1148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6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1400" y="3166553"/>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21054" y="2479798"/>
            <a:ext cx="0" cy="690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21054" y="2498767"/>
            <a:ext cx="50187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46809" y="2455841"/>
            <a:ext cx="0" cy="677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52265" y="5715000"/>
                <a:ext cx="8000181" cy="552202"/>
              </a:xfrm>
              <a:prstGeom prst="rect">
                <a:avLst/>
              </a:prstGeom>
              <a:noFill/>
            </p:spPr>
            <p:txBody>
              <a:bodyPr wrap="square" rtlCol="0">
                <a:spAutoFit/>
              </a:bodyPr>
              <a:lstStyle/>
              <a:p>
                <a14:m>
                  <m:oMath xmlns:m="http://schemas.openxmlformats.org/officeDocument/2006/math">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𝐠</m:t>
                    </m:r>
                    <m:d>
                      <m:dPr>
                        <m:ctrlPr>
                          <a:rPr lang="en-US" sz="2600" b="1" i="1" smtClean="0">
                            <a:solidFill>
                              <a:srgbClr val="7030A0"/>
                            </a:solidFill>
                            <a:latin typeface="Cambria Math" panose="02040503050406030204" pitchFamily="18" charset="0"/>
                          </a:rPr>
                        </m:ctrlPr>
                      </m:dPr>
                      <m:e>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𝐳</m:t>
                            </m:r>
                          </m:e>
                          <m:sup>
                            <m:d>
                              <m:dPr>
                                <m:begChr m:val="["/>
                                <m:endChr m:val="]"/>
                                <m:ctrlPr>
                                  <a:rPr lang="en-US" sz="2600" b="1" i="1" smtClean="0">
                                    <a:solidFill>
                                      <a:srgbClr val="7030A0"/>
                                    </a:solidFill>
                                    <a:latin typeface="Cambria Math" panose="02040503050406030204" pitchFamily="18" charset="0"/>
                                  </a:rPr>
                                </m:ctrlPr>
                              </m:dPr>
                              <m:e>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e>
                            </m:d>
                          </m:sup>
                        </m:sSup>
                        <m:r>
                          <a:rPr lang="en-US" sz="2600" b="1" i="0" smtClean="0">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d>
                              <m:dPr>
                                <m:begChr m:val="["/>
                                <m:endChr m:val="]"/>
                                <m:ctrlPr>
                                  <a:rPr lang="en-US" sz="2600" b="1" i="1">
                                    <a:solidFill>
                                      <a:srgbClr val="7030A0"/>
                                    </a:solidFill>
                                    <a:latin typeface="Cambria Math" panose="02040503050406030204" pitchFamily="18" charset="0"/>
                                  </a:rPr>
                                </m:ctrlPr>
                              </m:dPr>
                              <m:e>
                                <m:r>
                                  <a:rPr lang="en-US" sz="2600" b="1" i="0" smtClean="0">
                                    <a:solidFill>
                                      <a:srgbClr val="7030A0"/>
                                    </a:solidFill>
                                    <a:latin typeface="Cambria Math" panose="02040503050406030204" pitchFamily="18" charset="0"/>
                                  </a:rPr>
                                  <m:t>𝐥</m:t>
                                </m:r>
                              </m:e>
                            </m:d>
                          </m:sup>
                        </m:sSup>
                      </m:e>
                    </m:d>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𝐠</m:t>
                        </m:r>
                        <m:r>
                          <a:rPr lang="en-US" sz="2600" b="1" i="0" smtClean="0">
                            <a:solidFill>
                              <a:srgbClr val="7030A0"/>
                            </a:solidFill>
                            <a:latin typeface="Cambria Math"/>
                          </a:rPr>
                          <m:t>(</m:t>
                        </m:r>
                        <m:r>
                          <a:rPr lang="en-US" sz="2600" b="1" i="0" smtClean="0">
                            <a:solidFill>
                              <a:srgbClr val="7030A0"/>
                            </a:solidFill>
                            <a:latin typeface="Cambria Math"/>
                          </a:rPr>
                          <m:t>𝐖</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𝟐</m:t>
                        </m:r>
                        <m:r>
                          <a:rPr lang="en-US" sz="2600" b="1" i="0" smtClean="0">
                            <a:solidFill>
                              <a:srgbClr val="7030A0"/>
                            </a:solidFill>
                            <a:latin typeface="Cambria Math"/>
                          </a:rPr>
                          <m:t>]</m:t>
                        </m:r>
                      </m:sup>
                    </m:sSup>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𝐚</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𝟏</m:t>
                        </m:r>
                        <m:r>
                          <a:rPr lang="en-US" sz="2600" b="1" i="0" smtClean="0">
                            <a:solidFill>
                              <a:srgbClr val="7030A0"/>
                            </a:solidFill>
                            <a:latin typeface="Cambria Math"/>
                          </a:rPr>
                          <m:t>]</m:t>
                        </m:r>
                      </m:sup>
                    </m:sSup>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𝐛</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𝟐</m:t>
                        </m:r>
                        <m:r>
                          <a:rPr lang="en-US" sz="2600" b="1" i="0" smtClean="0">
                            <a:solidFill>
                              <a:srgbClr val="7030A0"/>
                            </a:solidFill>
                            <a:latin typeface="Cambria Math"/>
                          </a:rPr>
                          <m:t>]</m:t>
                        </m:r>
                      </m:sup>
                    </m:sSup>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𝐚</m:t>
                        </m:r>
                      </m:e>
                      <m:sup>
                        <m:d>
                          <m:dPr>
                            <m:begChr m:val="["/>
                            <m:endChr m:val="]"/>
                            <m:ctrlPr>
                              <a:rPr lang="en-US" sz="2600" b="1" i="1">
                                <a:solidFill>
                                  <a:srgbClr val="7030A0"/>
                                </a:solidFill>
                                <a:latin typeface="Cambria Math" panose="02040503050406030204" pitchFamily="18" charset="0"/>
                              </a:rPr>
                            </m:ctrlPr>
                          </m:dPr>
                          <m:e>
                            <m:r>
                              <a:rPr lang="en-US" sz="2600" b="1" i="0" smtClean="0">
                                <a:solidFill>
                                  <a:srgbClr val="7030A0"/>
                                </a:solidFill>
                                <a:latin typeface="Cambria Math"/>
                              </a:rPr>
                              <m:t>𝐥</m:t>
                            </m:r>
                          </m:e>
                        </m:d>
                      </m:sup>
                    </m:sSup>
                  </m:oMath>
                </a14:m>
                <a:r>
                  <a:rPr lang="en-US" sz="2600" b="1" dirty="0">
                    <a:solidFill>
                      <a:srgbClr val="7030A0"/>
                    </a:solidFill>
                  </a:rPr>
                  <a:t>) </a:t>
                </a:r>
              </a:p>
            </p:txBody>
          </p:sp>
        </mc:Choice>
        <mc:Fallback xmlns="">
          <p:sp>
            <p:nvSpPr>
              <p:cNvPr id="61" name="TextBox 60"/>
              <p:cNvSpPr txBox="1">
                <a:spLocks noRot="1" noChangeAspect="1" noMove="1" noResize="1" noEditPoints="1" noAdjustHandles="1" noChangeArrowheads="1" noChangeShapeType="1" noTextEdit="1"/>
              </p:cNvSpPr>
              <p:nvPr/>
            </p:nvSpPr>
            <p:spPr>
              <a:xfrm>
                <a:off x="452265" y="5715000"/>
                <a:ext cx="8000181" cy="552202"/>
              </a:xfrm>
              <a:prstGeom prst="rect">
                <a:avLst/>
              </a:prstGeom>
              <a:blipFill>
                <a:blip r:embed="rId17"/>
                <a:stretch>
                  <a:fillRect t="-2273" r="-2060" b="-25000"/>
                </a:stretch>
              </a:blipFill>
            </p:spPr>
            <p:txBody>
              <a:bodyPr/>
              <a:lstStyle/>
              <a:p>
                <a:r>
                  <a:rPr lang="en-US">
                    <a:noFill/>
                  </a:rPr>
                  <a:t> </a:t>
                </a:r>
              </a:p>
            </p:txBody>
          </p:sp>
        </mc:Fallback>
      </mc:AlternateContent>
      <p:sp>
        <p:nvSpPr>
          <p:cNvPr id="65" name="TextBox 64"/>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4246768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965" y="228600"/>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indent="0" fontAlgn="base">
              <a:buNone/>
            </a:pPr>
            <a:r>
              <a:rPr lang="en-US" sz="2600" dirty="0">
                <a:cs typeface="Calibri" panose="020F0502020204030204" pitchFamily="34" charset="0"/>
              </a:rPr>
              <a:t>Full </a:t>
            </a:r>
            <a:r>
              <a:rPr lang="en-US" sz="2600" dirty="0" err="1">
                <a:cs typeface="Calibri" panose="020F0502020204030204" pitchFamily="34" charset="0"/>
              </a:rPr>
              <a:t>ResNet</a:t>
            </a:r>
            <a:r>
              <a:rPr lang="en-US" sz="2600" dirty="0">
                <a:cs typeface="Calibri" panose="020F0502020204030204" pitchFamily="34" charset="0"/>
              </a:rPr>
              <a:t> architecture:</a:t>
            </a:r>
          </a:p>
          <a:p>
            <a:pPr fontAlgn="base"/>
            <a:r>
              <a:rPr lang="en-US" sz="2600" dirty="0">
                <a:cs typeface="Calibri" panose="020F0502020204030204" pitchFamily="34" charset="0"/>
              </a:rPr>
              <a:t>Stack residual blocks</a:t>
            </a:r>
          </a:p>
          <a:p>
            <a:pPr fontAlgn="base"/>
            <a:r>
              <a:rPr lang="en-US" sz="2600" dirty="0">
                <a:cs typeface="Calibri" panose="020F0502020204030204" pitchFamily="34" charset="0"/>
              </a:rPr>
              <a:t>Every residual block has two 3x3 conv layers</a:t>
            </a:r>
          </a:p>
          <a:p>
            <a:pPr fontAlgn="base"/>
            <a:r>
              <a:rPr lang="en-US" sz="2600" dirty="0">
                <a:cs typeface="Calibri" panose="020F0502020204030204" pitchFamily="34" charset="0"/>
              </a:rPr>
              <a:t>Periodically, double # of filters and </a:t>
            </a:r>
            <a:r>
              <a:rPr lang="en-US" sz="2600" dirty="0" err="1">
                <a:cs typeface="Calibri" panose="020F0502020204030204" pitchFamily="34" charset="0"/>
              </a:rPr>
              <a:t>downsample</a:t>
            </a:r>
            <a:r>
              <a:rPr lang="en-US" sz="2600" dirty="0">
                <a:cs typeface="Calibri" panose="020F0502020204030204" pitchFamily="34" charset="0"/>
              </a:rPr>
              <a:t> spatially using stride 2 (in each dimension)</a:t>
            </a:r>
          </a:p>
          <a:p>
            <a:pPr fontAlgn="base"/>
            <a:r>
              <a:rPr lang="en-US" sz="2600" dirty="0">
                <a:cs typeface="Calibri" panose="020F0502020204030204" pitchFamily="34" charset="0"/>
              </a:rPr>
              <a:t>Additional conv layer at the beginning</a:t>
            </a:r>
          </a:p>
          <a:p>
            <a:pPr fontAlgn="base"/>
            <a:r>
              <a:rPr lang="en-US" sz="2600" dirty="0">
                <a:cs typeface="Calibri" panose="020F0502020204030204" pitchFamily="34" charset="0"/>
              </a:rPr>
              <a:t>No FC layers at the end (only FC 1000 to output classes)</a:t>
            </a: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1075866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050" y="274637"/>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fontAlgn="base"/>
            <a:r>
              <a:rPr lang="en-US" sz="2600" dirty="0">
                <a:cs typeface="Calibri" panose="020F0502020204030204" pitchFamily="34" charset="0"/>
              </a:rPr>
              <a:t>Total depths of 34, 50, 101, or 152 layers for ImageNet</a:t>
            </a:r>
          </a:p>
          <a:p>
            <a:pPr fontAlgn="base"/>
            <a:r>
              <a:rPr lang="en-US" sz="2600" dirty="0">
                <a:cs typeface="Calibri" panose="020F0502020204030204" pitchFamily="34" charset="0"/>
              </a:rPr>
              <a:t>For deeper networks (ResNet-50+), use “bottleneck” layer to improve efficiency (similar to </a:t>
            </a:r>
            <a:r>
              <a:rPr lang="en-US" sz="2600" dirty="0" err="1">
                <a:cs typeface="Calibri" panose="020F0502020204030204" pitchFamily="34" charset="0"/>
              </a:rPr>
              <a:t>GoogLeNet</a:t>
            </a:r>
            <a:r>
              <a:rPr lang="en-US" sz="2600" dirty="0">
                <a:cs typeface="Calibri" panose="020F0502020204030204" pitchFamily="34" charset="0"/>
              </a:rPr>
              <a:t>)</a:t>
            </a:r>
          </a:p>
          <a:p>
            <a:pPr marL="0" indent="0" fontAlgn="base">
              <a:buNone/>
            </a:pPr>
            <a:endParaRPr lang="en-US" sz="2600" dirty="0">
              <a:cs typeface="Calibri" panose="020F0502020204030204" pitchFamily="34" charset="0"/>
            </a:endParaRP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8486261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0" indent="0" fontAlgn="base">
              <a:buNone/>
            </a:pPr>
            <a:r>
              <a:rPr lang="en-US" sz="2600" dirty="0">
                <a:cs typeface="Calibri" panose="020F0502020204030204" pitchFamily="34" charset="0"/>
              </a:rPr>
              <a:t>Experimental Results:</a:t>
            </a:r>
          </a:p>
          <a:p>
            <a:pPr fontAlgn="base"/>
            <a:r>
              <a:rPr lang="en-US" sz="2600" dirty="0">
                <a:cs typeface="Calibri" panose="020F0502020204030204" pitchFamily="34" charset="0"/>
              </a:rPr>
              <a:t>Able to train very deep networks without degrading</a:t>
            </a:r>
          </a:p>
          <a:p>
            <a:pPr fontAlgn="base"/>
            <a:r>
              <a:rPr lang="en-US" sz="2600" dirty="0">
                <a:cs typeface="Calibri" panose="020F0502020204030204" pitchFamily="34" charset="0"/>
              </a:rPr>
              <a:t>Deeper networks now achieve lower training errors as expected</a:t>
            </a:r>
          </a:p>
          <a:p>
            <a:pPr marL="0" indent="0" fontAlgn="base">
              <a:buNone/>
            </a:pPr>
            <a:endParaRPr lang="en-US" sz="2600" dirty="0">
              <a:cs typeface="Calibri" panose="020F0502020204030204" pitchFamily="34" charset="0"/>
            </a:endParaRP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6541329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marL="0" indent="0">
              <a:buNone/>
            </a:pPr>
            <a:r>
              <a:rPr lang="en-US" sz="2200" dirty="0"/>
              <a:t>Even better than human performance!</a:t>
            </a:r>
          </a:p>
        </p:txBody>
      </p:sp>
      <p:sp>
        <p:nvSpPr>
          <p:cNvPr id="3" name="Litebulb"/>
          <p:cNvSpPr>
            <a:spLocks noEditPoints="1" noChangeArrowheads="1"/>
          </p:cNvSpPr>
          <p:nvPr/>
        </p:nvSpPr>
        <p:spPr bwMode="auto">
          <a:xfrm>
            <a:off x="2730759"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93073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2EA67C-482C-FBC5-8C1C-A8264265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73" y="566031"/>
            <a:ext cx="8276253" cy="32875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4A768FD-60FE-3419-F822-03F60CC02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53543"/>
            <a:ext cx="4607498" cy="2716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90916D-021B-ACA8-5777-902C6A44C8E8}"/>
              </a:ext>
            </a:extLst>
          </p:cNvPr>
          <p:cNvSpPr txBox="1"/>
          <p:nvPr/>
        </p:nvSpPr>
        <p:spPr>
          <a:xfrm>
            <a:off x="433873" y="4627984"/>
            <a:ext cx="2584579" cy="400110"/>
          </a:xfrm>
          <a:prstGeom prst="rect">
            <a:avLst/>
          </a:prstGeom>
          <a:noFill/>
        </p:spPr>
        <p:txBody>
          <a:bodyPr wrap="square" rtlCol="0">
            <a:spAutoFit/>
          </a:bodyPr>
          <a:lstStyle/>
          <a:p>
            <a:r>
              <a:rPr lang="en-US" altLang="zh-CN" sz="2000" dirty="0"/>
              <a:t>Convolution</a:t>
            </a:r>
            <a:r>
              <a:rPr lang="zh-CN" altLang="en-US" sz="2000" dirty="0"/>
              <a:t> </a:t>
            </a:r>
            <a:endParaRPr lang="en-US" sz="2000" dirty="0"/>
          </a:p>
        </p:txBody>
      </p:sp>
      <p:pic>
        <p:nvPicPr>
          <p:cNvPr id="3" name="Picture 2">
            <a:extLst>
              <a:ext uri="{FF2B5EF4-FFF2-40B4-BE49-F238E27FC236}">
                <a16:creationId xmlns:a16="http://schemas.microsoft.com/office/drawing/2014/main" id="{7791832C-D734-6EE3-ACCB-C2CF88041F33}"/>
              </a:ext>
            </a:extLst>
          </p:cNvPr>
          <p:cNvPicPr>
            <a:picLocks noChangeAspect="1"/>
          </p:cNvPicPr>
          <p:nvPr/>
        </p:nvPicPr>
        <p:blipFill>
          <a:blip r:embed="rId4"/>
          <a:stretch>
            <a:fillRect/>
          </a:stretch>
        </p:blipFill>
        <p:spPr>
          <a:xfrm>
            <a:off x="368558" y="5165142"/>
            <a:ext cx="4203441" cy="774695"/>
          </a:xfrm>
          <a:prstGeom prst="rect">
            <a:avLst/>
          </a:prstGeom>
        </p:spPr>
      </p:pic>
      <p:sp>
        <p:nvSpPr>
          <p:cNvPr id="4" name="Rectangle 3">
            <a:extLst>
              <a:ext uri="{FF2B5EF4-FFF2-40B4-BE49-F238E27FC236}">
                <a16:creationId xmlns:a16="http://schemas.microsoft.com/office/drawing/2014/main" id="{3D16BA67-ED70-EC91-7093-D268178C014F}"/>
              </a:ext>
            </a:extLst>
          </p:cNvPr>
          <p:cNvSpPr/>
          <p:nvPr/>
        </p:nvSpPr>
        <p:spPr>
          <a:xfrm>
            <a:off x="3470988" y="4812650"/>
            <a:ext cx="1184988" cy="580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8462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Accuracy comparison</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6388359" y="373668"/>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9" name="Slide"/>
          <p:cNvPicPr>
            <a:picLocks noChangeAspect="1"/>
          </p:cNvPicPr>
          <p:nvPr/>
        </p:nvPicPr>
        <p:blipFill rotWithShape="1">
          <a:blip r:embed="rId3"/>
          <a:srcRect l="3333" t="14607" r="4354" b="24764"/>
          <a:stretch/>
        </p:blipFill>
        <p:spPr>
          <a:xfrm>
            <a:off x="381000" y="2209800"/>
            <a:ext cx="8441022" cy="3118475"/>
          </a:xfrm>
          <a:prstGeom prst="rect">
            <a:avLst/>
          </a:prstGeom>
        </p:spPr>
      </p:pic>
    </p:spTree>
    <p:extLst>
      <p:ext uri="{BB962C8B-B14F-4D97-AF65-F5344CB8AC3E}">
        <p14:creationId xmlns:p14="http://schemas.microsoft.com/office/powerpoint/2010/main" val="20467781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Forward pass time and power consumption</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pic>
        <p:nvPicPr>
          <p:cNvPr id="6" name="Slide"/>
          <p:cNvPicPr>
            <a:picLocks noChangeAspect="1"/>
          </p:cNvPicPr>
          <p:nvPr/>
        </p:nvPicPr>
        <p:blipFill rotWithShape="1">
          <a:blip r:embed="rId3"/>
          <a:srcRect l="868" t="15327" r="748" b="25276"/>
          <a:stretch/>
        </p:blipFill>
        <p:spPr>
          <a:xfrm>
            <a:off x="79281" y="2278953"/>
            <a:ext cx="8996335" cy="3055047"/>
          </a:xfrm>
          <a:prstGeom prst="rect">
            <a:avLst/>
          </a:prstGeom>
        </p:spPr>
      </p:pic>
      <p:sp>
        <p:nvSpPr>
          <p:cNvPr id="8" name="Rectangle 7"/>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3753754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r>
              <a:rPr lang="en-US" sz="2200" i="1" dirty="0"/>
              <a:t>Gradient-based learning applied to document recognition; </a:t>
            </a:r>
            <a:r>
              <a:rPr lang="en-US" sz="2200" i="1" dirty="0" err="1"/>
              <a:t>ann</a:t>
            </a:r>
            <a:r>
              <a:rPr lang="en-US" sz="2200" i="1" dirty="0"/>
              <a:t> </a:t>
            </a:r>
            <a:r>
              <a:rPr lang="en-US" sz="2200" i="1" dirty="0" err="1"/>
              <a:t>LeCun</a:t>
            </a:r>
            <a:r>
              <a:rPr lang="en-US" sz="2200" i="1" dirty="0"/>
              <a:t>, Léon </a:t>
            </a:r>
            <a:r>
              <a:rPr lang="en-US" sz="2200" i="1" dirty="0" err="1"/>
              <a:t>Bottou</a:t>
            </a:r>
            <a:r>
              <a:rPr lang="en-US" sz="2200" i="1" dirty="0"/>
              <a:t>, </a:t>
            </a:r>
            <a:r>
              <a:rPr lang="en-US" sz="2200" i="1" dirty="0" err="1"/>
              <a:t>Yoshua</a:t>
            </a:r>
            <a:r>
              <a:rPr lang="en-US" sz="2200" i="1" dirty="0"/>
              <a:t> </a:t>
            </a:r>
            <a:r>
              <a:rPr lang="en-US" sz="2200" i="1" dirty="0" err="1"/>
              <a:t>Bengio</a:t>
            </a:r>
            <a:r>
              <a:rPr lang="en-US" sz="2200" i="1" dirty="0"/>
              <a:t>, Patrick </a:t>
            </a:r>
            <a:r>
              <a:rPr lang="en-US" sz="2200" i="1" dirty="0" err="1"/>
              <a:t>Haffner</a:t>
            </a:r>
            <a:r>
              <a:rPr lang="en-US" sz="2200" i="1" dirty="0"/>
              <a:t>; 1998</a:t>
            </a:r>
          </a:p>
          <a:p>
            <a:r>
              <a:rPr lang="en-US" sz="2200" i="1" dirty="0"/>
              <a:t>ImageNet Classification with Deep Convolutional Neural Networks - Alex </a:t>
            </a:r>
            <a:r>
              <a:rPr lang="en-US" sz="2200" i="1" dirty="0" err="1"/>
              <a:t>Krizhevsky</a:t>
            </a:r>
            <a:r>
              <a:rPr lang="en-US" sz="2200" i="1" dirty="0"/>
              <a:t>, Ilya </a:t>
            </a:r>
            <a:r>
              <a:rPr lang="en-US" sz="2200" i="1" dirty="0" err="1"/>
              <a:t>Sutskever</a:t>
            </a:r>
            <a:r>
              <a:rPr lang="en-US" sz="2200" i="1" dirty="0"/>
              <a:t>, Geoffrey E. Hinton; 2012</a:t>
            </a:r>
          </a:p>
          <a:p>
            <a:r>
              <a:rPr lang="en-US" sz="2200" i="1" dirty="0"/>
              <a:t>Very Deep Convolutional Networks For Large Scale Image Recognition - Karen </a:t>
            </a:r>
            <a:r>
              <a:rPr lang="en-US" sz="2200" i="1" dirty="0" err="1"/>
              <a:t>Simonyan</a:t>
            </a:r>
            <a:r>
              <a:rPr lang="en-US" sz="2200" i="1" dirty="0"/>
              <a:t> and Andrew Zisserman; 2015</a:t>
            </a:r>
          </a:p>
          <a:p>
            <a:r>
              <a:rPr lang="en-US" sz="2200" i="1" dirty="0"/>
              <a:t>Going Deeper with Convolutions - Christian </a:t>
            </a:r>
            <a:r>
              <a:rPr lang="en-US" sz="2200" i="1" dirty="0" err="1"/>
              <a:t>Szegedy</a:t>
            </a:r>
            <a:r>
              <a:rPr lang="en-US" sz="2200" i="1" dirty="0"/>
              <a:t> et al.; 2015</a:t>
            </a:r>
          </a:p>
          <a:p>
            <a:r>
              <a:rPr lang="en-US" sz="2200" i="1" dirty="0"/>
              <a:t>Deep Residual Learning for Image Recognition - </a:t>
            </a:r>
            <a:r>
              <a:rPr lang="en-US" sz="2200" i="1" dirty="0" err="1"/>
              <a:t>Kaiming</a:t>
            </a:r>
            <a:r>
              <a:rPr lang="en-US" sz="2200" i="1" dirty="0"/>
              <a:t> He, </a:t>
            </a:r>
            <a:r>
              <a:rPr lang="en-US" sz="2200" i="1" dirty="0" err="1"/>
              <a:t>Xiangyu</a:t>
            </a:r>
            <a:r>
              <a:rPr lang="en-US" sz="2200" i="1" dirty="0"/>
              <a:t> Zhang, </a:t>
            </a:r>
            <a:r>
              <a:rPr lang="en-US" sz="2200" i="1" dirty="0" err="1"/>
              <a:t>Shaoqing</a:t>
            </a:r>
            <a:r>
              <a:rPr lang="en-US" sz="2200" i="1" dirty="0"/>
              <a:t> Ren, Jian Sun; 2015</a:t>
            </a:r>
          </a:p>
          <a:p>
            <a:r>
              <a:rPr lang="en-US" sz="2200" i="1" dirty="0"/>
              <a:t>Stanford  CS231- </a:t>
            </a:r>
            <a:r>
              <a:rPr lang="en-US" sz="2200" i="1" dirty="0" err="1"/>
              <a:t>Fei-Fei</a:t>
            </a:r>
            <a:r>
              <a:rPr lang="en-US" sz="2200" i="1" dirty="0"/>
              <a:t> &amp; Justin Johnson &amp; Serena Yeung. Lecture 9</a:t>
            </a:r>
          </a:p>
          <a:p>
            <a:r>
              <a:rPr lang="en-US" sz="2200" i="1" dirty="0"/>
              <a:t>Coursera, Machine Learning course by Andrew Ng.</a:t>
            </a:r>
          </a:p>
          <a:p>
            <a:endParaRPr lang="en-US" sz="1800" i="1" dirty="0"/>
          </a:p>
          <a:p>
            <a:endParaRPr lang="en-US" sz="1800" b="1" dirty="0"/>
          </a:p>
          <a:p>
            <a:endParaRPr lang="en-US" sz="1800" b="1" dirty="0"/>
          </a:p>
          <a:p>
            <a:endParaRPr lang="en-US" sz="1800" i="1" dirty="0"/>
          </a:p>
        </p:txBody>
      </p:sp>
    </p:spTree>
    <p:extLst>
      <p:ext uri="{BB962C8B-B14F-4D97-AF65-F5344CB8AC3E}">
        <p14:creationId xmlns:p14="http://schemas.microsoft.com/office/powerpoint/2010/main" val="27097122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2200" i="1" dirty="0"/>
              <a:t>The 9 Deep Learning Papers You Need To Know About (Understanding CNNs Part 3) by </a:t>
            </a:r>
            <a:r>
              <a:rPr lang="en-US" sz="2200" i="1" dirty="0" err="1"/>
              <a:t>Adit</a:t>
            </a:r>
            <a:r>
              <a:rPr lang="en-US" sz="2200" i="1" dirty="0"/>
              <a:t> Deshpande </a:t>
            </a:r>
            <a:r>
              <a:rPr lang="en-US" sz="2200" i="1" dirty="0">
                <a:hlinkClick r:id="rId3"/>
              </a:rPr>
              <a:t>https://adeshpande3.github.io/adeshpande3.github.io/The-9-Deep-Learning-Papers-You-Need-To-Know-About.html</a:t>
            </a:r>
            <a:endParaRPr lang="en-US" sz="2200" i="1" dirty="0"/>
          </a:p>
          <a:p>
            <a:r>
              <a:rPr lang="en-US" sz="2200" i="1" dirty="0"/>
              <a:t>CNNs Architectures: </a:t>
            </a:r>
            <a:r>
              <a:rPr lang="en-US" sz="2200" i="1" dirty="0" err="1"/>
              <a:t>LeNet</a:t>
            </a:r>
            <a:r>
              <a:rPr lang="en-US" sz="2200" i="1" dirty="0"/>
              <a:t>, </a:t>
            </a:r>
            <a:r>
              <a:rPr lang="en-US" sz="2200" i="1" dirty="0" err="1"/>
              <a:t>AlexNet</a:t>
            </a:r>
            <a:r>
              <a:rPr lang="en-US" sz="2200" i="1" dirty="0"/>
              <a:t>, VGG, </a:t>
            </a:r>
            <a:r>
              <a:rPr lang="en-US" sz="2200" i="1" dirty="0" err="1"/>
              <a:t>GoogLeNet</a:t>
            </a:r>
            <a:r>
              <a:rPr lang="en-US" sz="2200" i="1" dirty="0"/>
              <a:t>, </a:t>
            </a:r>
            <a:r>
              <a:rPr lang="en-US" sz="2200" i="1" dirty="0" err="1"/>
              <a:t>ResNet</a:t>
            </a:r>
            <a:r>
              <a:rPr lang="en-US" sz="2200" i="1" dirty="0"/>
              <a:t> and more … By </a:t>
            </a:r>
            <a:r>
              <a:rPr lang="en-US" sz="2200" i="1" dirty="0" err="1"/>
              <a:t>Siddharth</a:t>
            </a:r>
            <a:r>
              <a:rPr lang="en-US" sz="2200" i="1" dirty="0"/>
              <a:t> Das </a:t>
            </a:r>
            <a:r>
              <a:rPr lang="en-US" sz="2200" i="1" dirty="0">
                <a:hlinkClick r:id="rId4"/>
              </a:rPr>
              <a:t>https://medium.com/@siddharthdas_32104/cnns-architectures-lenet-alexnet-vgg-googlenet-resnet-and-more-666091488df5</a:t>
            </a:r>
            <a:endParaRPr lang="en-US" sz="2200" i="1" dirty="0"/>
          </a:p>
          <a:p>
            <a:r>
              <a:rPr lang="en-US" sz="2200" i="1" dirty="0"/>
              <a:t>Slide taken from Forward And Backpropagation in Convolutional Neural Network. – Medium , By </a:t>
            </a:r>
            <a:r>
              <a:rPr lang="en-US" sz="2200" i="1" dirty="0" err="1"/>
              <a:t>Sujit</a:t>
            </a:r>
            <a:r>
              <a:rPr lang="en-US" sz="2200" i="1" dirty="0"/>
              <a:t> Rai</a:t>
            </a:r>
            <a:br>
              <a:rPr lang="en-US" sz="2200" i="1" dirty="0"/>
            </a:br>
            <a:r>
              <a:rPr lang="en-US" sz="2200" i="1" dirty="0">
                <a:hlinkClick r:id="rId5"/>
              </a:rPr>
              <a:t>https://medium.com/@2017csm1006/forward-and-backpropagation-in-convolutional-neural-network-4dfa96d7b37e</a:t>
            </a:r>
            <a:endParaRPr lang="en-US" sz="2200" i="1" dirty="0"/>
          </a:p>
          <a:p>
            <a:endParaRPr lang="en-US" sz="2400" dirty="0"/>
          </a:p>
          <a:p>
            <a:endParaRPr lang="en-US" sz="2200" i="1" dirty="0"/>
          </a:p>
          <a:p>
            <a:endParaRPr lang="en-US" sz="2200" i="1" dirty="0"/>
          </a:p>
          <a:p>
            <a:endParaRPr lang="en-US" sz="2200" b="1" dirty="0"/>
          </a:p>
          <a:p>
            <a:endParaRPr lang="en-US" sz="2200" b="1" dirty="0"/>
          </a:p>
          <a:p>
            <a:endParaRPr lang="en-US" sz="2200" i="1" dirty="0"/>
          </a:p>
        </p:txBody>
      </p:sp>
    </p:spTree>
    <p:extLst>
      <p:ext uri="{BB962C8B-B14F-4D97-AF65-F5344CB8AC3E}">
        <p14:creationId xmlns:p14="http://schemas.microsoft.com/office/powerpoint/2010/main" val="400218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a:extLst>
              <a:ext uri="{FF2B5EF4-FFF2-40B4-BE49-F238E27FC236}">
                <a16:creationId xmlns:a16="http://schemas.microsoft.com/office/drawing/2014/main" id="{A0E025BD-04CA-D219-318B-FD9F8B93095A}"/>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Consider learning an image:</a:t>
            </a:r>
            <a:endParaRPr lang="zh-TW" altLang="en-US" dirty="0">
              <a:ea typeface="ＭＳ Ｐゴシック" panose="020B0600070205080204" pitchFamily="34" charset="-128"/>
            </a:endParaRPr>
          </a:p>
        </p:txBody>
      </p:sp>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4BB0CC62-5442-4578-F499-E3C5BAAD2DF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8" name="圖片 15">
            <a:extLst>
              <a:ext uri="{FF2B5EF4-FFF2-40B4-BE49-F238E27FC236}">
                <a16:creationId xmlns:a16="http://schemas.microsoft.com/office/drawing/2014/main" id="{DA4BFC2F-7246-2880-BA04-E6DFF0BC88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7349" y="2161742"/>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圓角矩形圖說文字 42">
            <a:extLst>
              <a:ext uri="{FF2B5EF4-FFF2-40B4-BE49-F238E27FC236}">
                <a16:creationId xmlns:a16="http://schemas.microsoft.com/office/drawing/2014/main" id="{2C4CDD44-41D8-47B9-ED06-343DF6320FBB}"/>
              </a:ext>
            </a:extLst>
          </p:cNvPr>
          <p:cNvSpPr/>
          <p:nvPr/>
        </p:nvSpPr>
        <p:spPr>
          <a:xfrm>
            <a:off x="5852984" y="3836203"/>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a:t>
            </a:r>
            <a:r>
              <a:rPr lang="en-US" altLang="zh-TW" dirty="0">
                <a:solidFill>
                  <a:srgbClr val="FF0000"/>
                </a:solidFill>
                <a:latin typeface="Calibri Light" panose="020F0302020204030204" pitchFamily="34" charset="0"/>
              </a:rPr>
              <a:t>beak</a:t>
            </a:r>
            <a:r>
              <a:rPr lang="en-US" altLang="zh-TW" dirty="0">
                <a:solidFill>
                  <a:srgbClr val="000000"/>
                </a:solidFill>
                <a:latin typeface="Calibri Light" panose="020F0302020204030204" pitchFamily="34" charset="0"/>
              </a:rPr>
              <a:t>”</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pic>
        <p:nvPicPr>
          <p:cNvPr id="15363" name="Picture 4" descr="https://upload.wikimedia.org/wikipedia/commons/5/5e/Silverbird_in_Murchison_Falls_National_Park,_Uganda.JPG">
            <a:extLst>
              <a:ext uri="{FF2B5EF4-FFF2-40B4-BE49-F238E27FC236}">
                <a16:creationId xmlns:a16="http://schemas.microsoft.com/office/drawing/2014/main" id="{41C6F4A8-EC09-9B01-55EE-73A957FEE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91" y="2161742"/>
            <a:ext cx="438912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43">
            <a:extLst>
              <a:ext uri="{FF2B5EF4-FFF2-40B4-BE49-F238E27FC236}">
                <a16:creationId xmlns:a16="http://schemas.microsoft.com/office/drawing/2014/main" id="{2715DEB1-52B2-F4BB-97FB-7092A54C027E}"/>
              </a:ext>
            </a:extLst>
          </p:cNvPr>
          <p:cNvSpPr/>
          <p:nvPr/>
        </p:nvSpPr>
        <p:spPr>
          <a:xfrm>
            <a:off x="1518731" y="2243023"/>
            <a:ext cx="717506" cy="6698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 name="Rectangle 4">
            <a:extLst>
              <a:ext uri="{FF2B5EF4-FFF2-40B4-BE49-F238E27FC236}">
                <a16:creationId xmlns:a16="http://schemas.microsoft.com/office/drawing/2014/main" id="{61C31162-4FBD-1BFC-0F0A-A4C48E4B3532}"/>
              </a:ext>
            </a:extLst>
          </p:cNvPr>
          <p:cNvSpPr/>
          <p:nvPr/>
        </p:nvSpPr>
        <p:spPr>
          <a:xfrm>
            <a:off x="2564650" y="3857106"/>
            <a:ext cx="640080" cy="6400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92E2F-23CF-E582-FAB0-B19458B5D7D4}"/>
              </a:ext>
            </a:extLst>
          </p:cNvPr>
          <p:cNvSpPr/>
          <p:nvPr/>
        </p:nvSpPr>
        <p:spPr>
          <a:xfrm>
            <a:off x="3800103" y="4144488"/>
            <a:ext cx="640080" cy="6400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3585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a:extLst>
              <a:ext uri="{FF2B5EF4-FFF2-40B4-BE49-F238E27FC236}">
                <a16:creationId xmlns:a16="http://schemas.microsoft.com/office/drawing/2014/main" id="{A0E025BD-04CA-D219-318B-FD9F8B93095A}"/>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Consider learning an image:</a:t>
            </a:r>
            <a:endParaRPr lang="zh-TW" altLang="en-US" dirty="0">
              <a:ea typeface="ＭＳ Ｐゴシック" panose="020B0600070205080204" pitchFamily="34" charset="-128"/>
            </a:endParaRPr>
          </a:p>
        </p:txBody>
      </p:sp>
      <p:sp>
        <p:nvSpPr>
          <p:cNvPr id="15362" name="內容版面配置區 2">
            <a:extLst>
              <a:ext uri="{FF2B5EF4-FFF2-40B4-BE49-F238E27FC236}">
                <a16:creationId xmlns:a16="http://schemas.microsoft.com/office/drawing/2014/main" id="{FB9DF4DB-1AED-0143-C065-F7BABC17F15C}"/>
              </a:ext>
            </a:extLst>
          </p:cNvPr>
          <p:cNvSpPr>
            <a:spLocks noGrp="1"/>
          </p:cNvSpPr>
          <p:nvPr>
            <p:ph idx="1"/>
          </p:nvPr>
        </p:nvSpPr>
        <p:spPr>
          <a:xfrm>
            <a:off x="628650" y="1825625"/>
            <a:ext cx="7886700" cy="4351338"/>
          </a:xfrm>
        </p:spPr>
        <p:txBody>
          <a:bodyPr/>
          <a:lstStyle/>
          <a:p>
            <a:r>
              <a:rPr lang="en-US" altLang="zh-TW" dirty="0">
                <a:ea typeface="ＭＳ Ｐゴシック" panose="020B0600070205080204" pitchFamily="34" charset="-128"/>
              </a:rPr>
              <a:t>Some patterns are much smaller than the whole image</a:t>
            </a:r>
            <a:endParaRPr lang="zh-TW" altLang="en-US" dirty="0">
              <a:ea typeface="ＭＳ Ｐゴシック" panose="020B0600070205080204" pitchFamily="34" charset="-128"/>
            </a:endParaRPr>
          </a:p>
        </p:txBody>
      </p:sp>
      <p:pic>
        <p:nvPicPr>
          <p:cNvPr id="15363" name="Picture 4" descr="https://upload.wikimedia.org/wikipedia/commons/5/5e/Silverbird_in_Murchison_Falls_National_Park,_Uganda.JPG">
            <a:extLst>
              <a:ext uri="{FF2B5EF4-FFF2-40B4-BE49-F238E27FC236}">
                <a16:creationId xmlns:a16="http://schemas.microsoft.com/office/drawing/2014/main" id="{41C6F4A8-EC09-9B01-55EE-73A957FEE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69265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4BB0CC62-5442-4578-F499-E3C5BAAD2DF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8" name="圖片 15">
            <a:extLst>
              <a:ext uri="{FF2B5EF4-FFF2-40B4-BE49-F238E27FC236}">
                <a16:creationId xmlns:a16="http://schemas.microsoft.com/office/drawing/2014/main" id="{DA4BFC2F-7246-2880-BA04-E6DFF0BC88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473868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a:extLst>
              <a:ext uri="{FF2B5EF4-FFF2-40B4-BE49-F238E27FC236}">
                <a16:creationId xmlns:a16="http://schemas.microsoft.com/office/drawing/2014/main" id="{1195016B-CFC8-EC0D-36EB-C0E276B039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65613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a:extLst>
              <a:ext uri="{FF2B5EF4-FFF2-40B4-BE49-F238E27FC236}">
                <a16:creationId xmlns:a16="http://schemas.microsoft.com/office/drawing/2014/main" id="{2C4CDD44-41D8-47B9-ED06-343DF6320FBB}"/>
              </a:ext>
            </a:extLst>
          </p:cNvPr>
          <p:cNvSpPr/>
          <p:nvPr/>
        </p:nvSpPr>
        <p:spPr>
          <a:xfrm>
            <a:off x="6172200" y="586740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a:t>
            </a:r>
            <a:r>
              <a:rPr lang="en-US" altLang="zh-TW" dirty="0">
                <a:solidFill>
                  <a:srgbClr val="FF0000"/>
                </a:solidFill>
                <a:latin typeface="Calibri Light" panose="020F0302020204030204" pitchFamily="34" charset="0"/>
              </a:rPr>
              <a:t>beak</a:t>
            </a:r>
            <a:r>
              <a:rPr lang="en-US" altLang="zh-TW" dirty="0">
                <a:solidFill>
                  <a:srgbClr val="000000"/>
                </a:solidFill>
                <a:latin typeface="Calibri Light" panose="020F0302020204030204" pitchFamily="34" charset="0"/>
              </a:rPr>
              <a:t>”</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sp>
        <p:nvSpPr>
          <p:cNvPr id="12" name="矩形 43">
            <a:extLst>
              <a:ext uri="{FF2B5EF4-FFF2-40B4-BE49-F238E27FC236}">
                <a16:creationId xmlns:a16="http://schemas.microsoft.com/office/drawing/2014/main" id="{2715DEB1-52B2-F4BB-97FB-7092A54C027E}"/>
              </a:ext>
            </a:extLst>
          </p:cNvPr>
          <p:cNvSpPr/>
          <p:nvPr/>
        </p:nvSpPr>
        <p:spPr>
          <a:xfrm>
            <a:off x="1473200" y="4738688"/>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3" name="直線單箭頭接點 45">
            <a:extLst>
              <a:ext uri="{FF2B5EF4-FFF2-40B4-BE49-F238E27FC236}">
                <a16:creationId xmlns:a16="http://schemas.microsoft.com/office/drawing/2014/main" id="{B6A045B9-0795-F702-C15D-587C9DF5D7D5}"/>
              </a:ext>
            </a:extLst>
          </p:cNvPr>
          <p:cNvCxnSpPr>
            <a:stCxn id="12" idx="3"/>
            <a:endCxn id="8" idx="1"/>
          </p:cNvCxnSpPr>
          <p:nvPr/>
        </p:nvCxnSpPr>
        <p:spPr>
          <a:xfrm>
            <a:off x="1879600" y="4927600"/>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a:extLst>
              <a:ext uri="{FF2B5EF4-FFF2-40B4-BE49-F238E27FC236}">
                <a16:creationId xmlns:a16="http://schemas.microsoft.com/office/drawing/2014/main" id="{7B74C103-0B4C-7F41-EDB9-980BCAB729C8}"/>
              </a:ext>
            </a:extLst>
          </p:cNvPr>
          <p:cNvSpPr txBox="1"/>
          <p:nvPr/>
        </p:nvSpPr>
        <p:spPr>
          <a:xfrm>
            <a:off x="1046956" y="3198167"/>
            <a:ext cx="7391400" cy="461665"/>
          </a:xfrm>
          <a:prstGeom prst="rect">
            <a:avLst/>
          </a:prstGeom>
          <a:solidFill>
            <a:schemeClr val="accent2">
              <a:lumMod val="20000"/>
              <a:lumOff val="8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FF0000"/>
                </a:solidFill>
                <a:latin typeface="Calibri Light" panose="020F0302020204030204" pitchFamily="34" charset="0"/>
              </a:rPr>
              <a:t>Can represent a small region with fewer parameters</a:t>
            </a:r>
            <a:endParaRPr lang="zh-TW" altLang="en-US" sz="2400" dirty="0">
              <a:solidFill>
                <a:srgbClr val="FF0000"/>
              </a:solidFill>
              <a:latin typeface="Calibri Light" panose="020F0302020204030204" pitchFamily="34" charset="0"/>
            </a:endParaRPr>
          </a:p>
        </p:txBody>
      </p:sp>
    </p:spTree>
    <p:extLst>
      <p:ext uri="{BB962C8B-B14F-4D97-AF65-F5344CB8AC3E}">
        <p14:creationId xmlns:p14="http://schemas.microsoft.com/office/powerpoint/2010/main" val="3206429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a:extLst>
              <a:ext uri="{FF2B5EF4-FFF2-40B4-BE49-F238E27FC236}">
                <a16:creationId xmlns:a16="http://schemas.microsoft.com/office/drawing/2014/main" id="{F149B48B-CB4A-7CC0-B68B-DA3873F6E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a:extLst>
              <a:ext uri="{FF2B5EF4-FFF2-40B4-BE49-F238E27FC236}">
                <a16:creationId xmlns:a16="http://schemas.microsoft.com/office/drawing/2014/main" id="{7E8BF196-8C8C-0DFE-9A7B-D6A906CC3F16}"/>
              </a:ext>
            </a:extLst>
          </p:cNvPr>
          <p:cNvSpPr>
            <a:spLocks noGrp="1"/>
          </p:cNvSpPr>
          <p:nvPr>
            <p:ph type="title"/>
          </p:nvPr>
        </p:nvSpPr>
        <p:spPr>
          <a:xfrm>
            <a:off x="628650" y="365125"/>
            <a:ext cx="8210550" cy="1325563"/>
          </a:xfrm>
        </p:spPr>
        <p:txBody>
          <a:bodyPr>
            <a:normAutofit fontScale="90000"/>
          </a:bodyPr>
          <a:lstStyle/>
          <a:p>
            <a:r>
              <a:rPr lang="en-US" altLang="zh-TW" sz="2800" dirty="0">
                <a:ea typeface="ＭＳ Ｐゴシック" panose="020B0600070205080204" pitchFamily="34" charset="-128"/>
              </a:rPr>
              <a:t>Same pattern appears in different places:</a:t>
            </a:r>
            <a:br>
              <a:rPr lang="en-US" altLang="zh-TW" sz="2800" dirty="0">
                <a:ea typeface="ＭＳ Ｐゴシック" panose="020B0600070205080204" pitchFamily="34" charset="-128"/>
              </a:rPr>
            </a:br>
            <a:r>
              <a:rPr lang="en-US" altLang="zh-TW" sz="2800" dirty="0">
                <a:ea typeface="ＭＳ Ｐゴシック" panose="020B0600070205080204" pitchFamily="34" charset="-128"/>
              </a:rPr>
              <a:t>They can be compressed!</a:t>
            </a:r>
            <a:br>
              <a:rPr lang="en-US" altLang="zh-TW" sz="2800" dirty="0">
                <a:ea typeface="ＭＳ Ｐゴシック" panose="020B0600070205080204" pitchFamily="34" charset="-128"/>
              </a:rPr>
            </a:br>
            <a:r>
              <a:rPr lang="en-US" altLang="zh-TW" sz="2800" dirty="0">
                <a:solidFill>
                  <a:srgbClr val="FF0000"/>
                </a:solidFill>
                <a:ea typeface="ＭＳ Ｐゴシック" panose="020B0600070205080204" pitchFamily="34" charset="-128"/>
              </a:rPr>
              <a:t>What about training a lot of such “small” detectors</a:t>
            </a:r>
            <a:br>
              <a:rPr lang="en-US" altLang="zh-TW" sz="2800" dirty="0">
                <a:solidFill>
                  <a:srgbClr val="FF0000"/>
                </a:solidFill>
                <a:ea typeface="ＭＳ Ｐゴシック" panose="020B0600070205080204" pitchFamily="34" charset="-128"/>
              </a:rPr>
            </a:br>
            <a:r>
              <a:rPr lang="en-US" altLang="zh-TW" sz="2800" dirty="0">
                <a:solidFill>
                  <a:srgbClr val="FF0000"/>
                </a:solidFill>
                <a:ea typeface="ＭＳ Ｐゴシック" panose="020B0600070205080204" pitchFamily="34" charset="-128"/>
              </a:rPr>
              <a:t>and each detector must “move around”.</a:t>
            </a:r>
            <a:endParaRPr lang="zh-TW" altLang="en-US" sz="3600" dirty="0">
              <a:solidFill>
                <a:srgbClr val="FF0000"/>
              </a:solidFill>
              <a:ea typeface="ＭＳ Ｐゴシック" panose="020B0600070205080204" pitchFamily="34" charset="-128"/>
            </a:endParaRPr>
          </a:p>
        </p:txBody>
      </p:sp>
      <p:pic>
        <p:nvPicPr>
          <p:cNvPr id="7" name="Picture 4" descr="https://upload.wikimedia.org/wikipedia/commons/5/5e/Silverbird_in_Murchison_Falls_National_Park,_Uganda.JPG">
            <a:extLst>
              <a:ext uri="{FF2B5EF4-FFF2-40B4-BE49-F238E27FC236}">
                <a16:creationId xmlns:a16="http://schemas.microsoft.com/office/drawing/2014/main" id="{AAE155A7-B12A-4383-73B7-CF93B04B9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C2059D9A-F309-7FA9-814F-10D4B2A1D15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9" name="圖片 8">
            <a:extLst>
              <a:ext uri="{FF2B5EF4-FFF2-40B4-BE49-F238E27FC236}">
                <a16:creationId xmlns:a16="http://schemas.microsoft.com/office/drawing/2014/main" id="{4F4CA049-1AB3-F41E-9010-7F40F66D5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6861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a:extLst>
              <a:ext uri="{FF2B5EF4-FFF2-40B4-BE49-F238E27FC236}">
                <a16:creationId xmlns:a16="http://schemas.microsoft.com/office/drawing/2014/main" id="{D3E58DB9-5258-EFD8-8651-38331A967AD4}"/>
              </a:ext>
            </a:extLst>
          </p:cNvPr>
          <p:cNvSpPr/>
          <p:nvPr/>
        </p:nvSpPr>
        <p:spPr>
          <a:xfrm>
            <a:off x="5075238"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“upper-left beak”</a:t>
            </a:r>
            <a:r>
              <a:rPr lang="zh-TW" altLang="en-US" dirty="0">
                <a:latin typeface="Calibri Light" panose="020F0302020204030204" pitchFamily="34" charset="0"/>
              </a:rPr>
              <a:t> </a:t>
            </a:r>
            <a:r>
              <a:rPr lang="en-US" altLang="zh-TW" dirty="0">
                <a:latin typeface="Calibri Light" panose="020F0302020204030204" pitchFamily="34" charset="0"/>
              </a:rPr>
              <a:t>detector</a:t>
            </a:r>
            <a:endParaRPr lang="zh-TW" altLang="en-US" dirty="0">
              <a:latin typeface="Calibri Light" panose="020F0302020204030204" pitchFamily="34" charset="0"/>
            </a:endParaRPr>
          </a:p>
        </p:txBody>
      </p:sp>
      <p:sp>
        <p:nvSpPr>
          <p:cNvPr id="11" name="矩形 11">
            <a:extLst>
              <a:ext uri="{FF2B5EF4-FFF2-40B4-BE49-F238E27FC236}">
                <a16:creationId xmlns:a16="http://schemas.microsoft.com/office/drawing/2014/main" id="{2628BAB3-8ACD-1E39-4A02-06B85C54844C}"/>
              </a:ext>
            </a:extLst>
          </p:cNvPr>
          <p:cNvSpPr/>
          <p:nvPr/>
        </p:nvSpPr>
        <p:spPr>
          <a:xfrm>
            <a:off x="1289050" y="2628900"/>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12">
            <a:extLst>
              <a:ext uri="{FF2B5EF4-FFF2-40B4-BE49-F238E27FC236}">
                <a16:creationId xmlns:a16="http://schemas.microsoft.com/office/drawing/2014/main" id="{7A6A6D9F-9E4A-5532-B38D-F2CF8919CB4F}"/>
              </a:ext>
            </a:extLst>
          </p:cNvPr>
          <p:cNvSpPr/>
          <p:nvPr/>
        </p:nvSpPr>
        <p:spPr>
          <a:xfrm>
            <a:off x="1803400" y="4994275"/>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pic>
        <p:nvPicPr>
          <p:cNvPr id="13" name="圖片 4">
            <a:extLst>
              <a:ext uri="{FF2B5EF4-FFF2-40B4-BE49-F238E27FC236}">
                <a16:creationId xmlns:a16="http://schemas.microsoft.com/office/drawing/2014/main" id="{7E620330-8A48-D1AA-A282-61BD035E444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475" y="465296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a:extLst>
              <a:ext uri="{FF2B5EF4-FFF2-40B4-BE49-F238E27FC236}">
                <a16:creationId xmlns:a16="http://schemas.microsoft.com/office/drawing/2014/main" id="{D43DD4BB-5B29-5FD3-514F-F35AA40DD398}"/>
              </a:ext>
            </a:extLst>
          </p:cNvPr>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“middle beak”</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sp>
        <p:nvSpPr>
          <p:cNvPr id="15" name="矩形 5">
            <a:extLst>
              <a:ext uri="{FF2B5EF4-FFF2-40B4-BE49-F238E27FC236}">
                <a16:creationId xmlns:a16="http://schemas.microsoft.com/office/drawing/2014/main" id="{BA121559-9045-9C35-ED57-CC1F569B6AE8}"/>
              </a:ext>
            </a:extLst>
          </p:cNvPr>
          <p:cNvSpPr>
            <a:spLocks noChangeArrowheads="1"/>
          </p:cNvSpPr>
          <p:nvPr/>
        </p:nvSpPr>
        <p:spPr bwMode="auto">
          <a:xfrm>
            <a:off x="4648200" y="40386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They can be compressed</a:t>
            </a:r>
          </a:p>
          <a:p>
            <a:pPr eaLnBrk="1" hangingPunct="1"/>
            <a:r>
              <a:rPr lang="en-US" altLang="zh-TW" dirty="0">
                <a:latin typeface="Calibri Light" panose="020F0302020204030204" pitchFamily="34" charset="0"/>
              </a:rPr>
              <a:t> to the same parameters.</a:t>
            </a:r>
            <a:endParaRPr lang="zh-TW" altLang="en-US" dirty="0">
              <a:latin typeface="Calibri Light" panose="020F0302020204030204" pitchFamily="34" charset="0"/>
            </a:endParaRPr>
          </a:p>
        </p:txBody>
      </p:sp>
      <p:cxnSp>
        <p:nvCxnSpPr>
          <p:cNvPr id="17" name="直線單箭頭接點 7">
            <a:extLst>
              <a:ext uri="{FF2B5EF4-FFF2-40B4-BE49-F238E27FC236}">
                <a16:creationId xmlns:a16="http://schemas.microsoft.com/office/drawing/2014/main" id="{5D0E53F5-F3EC-086B-58BF-A42E469BFACB}"/>
              </a:ext>
            </a:extLst>
          </p:cNvPr>
          <p:cNvCxnSpPr/>
          <p:nvPr/>
        </p:nvCxnSpPr>
        <p:spPr>
          <a:xfrm>
            <a:off x="4445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766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8EC3CF72-563F-0CA2-6D13-A196F696B9A0}"/>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pic>
        <p:nvPicPr>
          <p:cNvPr id="17410" name="Picture 3">
            <a:extLst>
              <a:ext uri="{FF2B5EF4-FFF2-40B4-BE49-F238E27FC236}">
                <a16:creationId xmlns:a16="http://schemas.microsoft.com/office/drawing/2014/main" id="{378B6DCE-7DE1-A8BF-1D0F-FBB5032AE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a:extLst>
              <a:ext uri="{FF2B5EF4-FFF2-40B4-BE49-F238E27FC236}">
                <a16:creationId xmlns:a16="http://schemas.microsoft.com/office/drawing/2014/main" id="{BC4EBF0A-AD89-C096-4C5A-7DABBCF173EC}"/>
              </a:ext>
            </a:extLst>
          </p:cNvPr>
          <p:cNvSpPr txBox="1">
            <a:spLocks noChangeArrowheads="1"/>
          </p:cNvSpPr>
          <p:nvPr/>
        </p:nvSpPr>
        <p:spPr bwMode="auto">
          <a:xfrm>
            <a:off x="4419600" y="5486400"/>
            <a:ext cx="80599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A filter</a:t>
            </a:r>
          </a:p>
        </p:txBody>
      </p:sp>
      <p:sp>
        <p:nvSpPr>
          <p:cNvPr id="17412" name="TextBox 5">
            <a:extLst>
              <a:ext uri="{FF2B5EF4-FFF2-40B4-BE49-F238E27FC236}">
                <a16:creationId xmlns:a16="http://schemas.microsoft.com/office/drawing/2014/main" id="{C0970F99-3EF3-CBCB-80F2-FFB1BA4F165B}"/>
              </a:ext>
            </a:extLst>
          </p:cNvPr>
          <p:cNvSpPr txBox="1">
            <a:spLocks noChangeArrowheads="1"/>
          </p:cNvSpPr>
          <p:nvPr/>
        </p:nvSpPr>
        <p:spPr bwMode="auto">
          <a:xfrm>
            <a:off x="304800" y="1447800"/>
            <a:ext cx="78186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Calibri Light" panose="020F0302020204030204" pitchFamily="34" charset="0"/>
              </a:rPr>
              <a:t>A CNN is a neural network with some convolutional layers </a:t>
            </a:r>
          </a:p>
          <a:p>
            <a:pPr eaLnBrk="1" hangingPunct="1"/>
            <a:r>
              <a:rPr lang="en-US" altLang="en-US" dirty="0">
                <a:latin typeface="Calibri Light" panose="020F0302020204030204" pitchFamily="34" charset="0"/>
              </a:rPr>
              <a:t>(and some other layers).  A convolutional layer has a number </a:t>
            </a:r>
          </a:p>
          <a:p>
            <a:pPr eaLnBrk="1" hangingPunct="1"/>
            <a:r>
              <a:rPr lang="en-US" altLang="en-US" dirty="0">
                <a:latin typeface="Calibri Light" panose="020F0302020204030204" pitchFamily="34" charset="0"/>
              </a:rPr>
              <a:t>of filters that does convolutional operation. </a:t>
            </a:r>
          </a:p>
        </p:txBody>
      </p:sp>
      <p:sp>
        <p:nvSpPr>
          <p:cNvPr id="17413" name="TextBox 6">
            <a:extLst>
              <a:ext uri="{FF2B5EF4-FFF2-40B4-BE49-F238E27FC236}">
                <a16:creationId xmlns:a16="http://schemas.microsoft.com/office/drawing/2014/main" id="{9ECAD50C-887A-8709-F542-EECB487ECD64}"/>
              </a:ext>
            </a:extLst>
          </p:cNvPr>
          <p:cNvSpPr txBox="1">
            <a:spLocks noChangeArrowheads="1"/>
          </p:cNvSpPr>
          <p:nvPr/>
        </p:nvSpPr>
        <p:spPr bwMode="auto">
          <a:xfrm>
            <a:off x="3810000" y="3429000"/>
            <a:ext cx="1493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Beak detector</a:t>
            </a:r>
          </a:p>
        </p:txBody>
      </p:sp>
      <p:cxnSp>
        <p:nvCxnSpPr>
          <p:cNvPr id="9" name="Straight Arrow Connector 8">
            <a:extLst>
              <a:ext uri="{FF2B5EF4-FFF2-40B4-BE49-F238E27FC236}">
                <a16:creationId xmlns:a16="http://schemas.microsoft.com/office/drawing/2014/main" id="{C6F756E2-A005-0BF5-8419-B2B40D9A0B77}"/>
              </a:ext>
            </a:extLst>
          </p:cNvPr>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5725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txBox="1"/>
          <p:nvPr/>
        </p:nvSpPr>
        <p:spPr>
          <a:xfrm>
            <a:off x="2095874" y="3105618"/>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5" name="object 1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9" name="object 9"/>
          <p:cNvSpPr txBox="1"/>
          <p:nvPr/>
        </p:nvSpPr>
        <p:spPr>
          <a:xfrm>
            <a:off x="1081483" y="5038513"/>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11" name="object 11"/>
          <p:cNvSpPr txBox="1"/>
          <p:nvPr/>
        </p:nvSpPr>
        <p:spPr>
          <a:xfrm>
            <a:off x="824249" y="1762105"/>
            <a:ext cx="5960745" cy="391160"/>
          </a:xfrm>
          <a:prstGeom prst="rect">
            <a:avLst/>
          </a:prstGeom>
        </p:spPr>
        <p:txBody>
          <a:bodyPr vert="horz" wrap="square" lIns="0" tIns="12700" rIns="0" bIns="0" rtlCol="0">
            <a:spAutoFit/>
          </a:bodyPr>
          <a:lstStyle/>
          <a:p>
            <a:pPr marL="12700">
              <a:spcBef>
                <a:spcPts val="100"/>
              </a:spcBef>
            </a:pPr>
            <a:r>
              <a:rPr sz="2400" spc="-5" dirty="0">
                <a:latin typeface="Calibri Light" panose="020F0302020204030204" pitchFamily="34" charset="0"/>
                <a:cs typeface="Calibri Light" panose="020F0302020204030204" pitchFamily="34" charset="0"/>
              </a:rPr>
              <a:t>32x32x3 image </a:t>
            </a:r>
            <a:r>
              <a:rPr sz="2400" dirty="0">
                <a:latin typeface="Calibri Light" panose="020F0302020204030204" pitchFamily="34" charset="0"/>
                <a:cs typeface="Calibri Light" panose="020F0302020204030204" pitchFamily="34" charset="0"/>
              </a:rPr>
              <a:t>-&gt; </a:t>
            </a:r>
            <a:r>
              <a:rPr sz="2400" spc="-5" dirty="0">
                <a:latin typeface="Calibri Light" panose="020F0302020204030204" pitchFamily="34" charset="0"/>
                <a:cs typeface="Calibri Light" panose="020F0302020204030204" pitchFamily="34" charset="0"/>
              </a:rPr>
              <a:t>preserve </a:t>
            </a:r>
            <a:r>
              <a:rPr sz="2400" dirty="0">
                <a:latin typeface="Calibri Light" panose="020F0302020204030204" pitchFamily="34" charset="0"/>
                <a:cs typeface="Calibri Light" panose="020F0302020204030204" pitchFamily="34" charset="0"/>
              </a:rPr>
              <a:t>spatial</a:t>
            </a:r>
            <a:r>
              <a:rPr sz="2400" spc="-95" dirty="0">
                <a:latin typeface="Calibri Light" panose="020F0302020204030204" pitchFamily="34" charset="0"/>
                <a:cs typeface="Calibri Light" panose="020F0302020204030204" pitchFamily="34" charset="0"/>
              </a:rPr>
              <a:t> </a:t>
            </a:r>
            <a:r>
              <a:rPr sz="2400" dirty="0">
                <a:latin typeface="Calibri Light" panose="020F0302020204030204" pitchFamily="34" charset="0"/>
                <a:cs typeface="Calibri Light" panose="020F0302020204030204" pitchFamily="34" charset="0"/>
              </a:rPr>
              <a:t>structure</a:t>
            </a:r>
          </a:p>
        </p:txBody>
      </p:sp>
      <p:sp>
        <p:nvSpPr>
          <p:cNvPr id="12" name="object 12"/>
          <p:cNvSpPr txBox="1"/>
          <p:nvPr/>
        </p:nvSpPr>
        <p:spPr>
          <a:xfrm>
            <a:off x="2091397" y="4561371"/>
            <a:ext cx="5594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width</a:t>
            </a:r>
            <a:endParaRPr dirty="0">
              <a:latin typeface="Calibri Light" panose="020F0302020204030204" pitchFamily="34" charset="0"/>
              <a:cs typeface="Calibri Light" panose="020F0302020204030204" pitchFamily="34" charset="0"/>
            </a:endParaRPr>
          </a:p>
        </p:txBody>
      </p:sp>
      <p:sp>
        <p:nvSpPr>
          <p:cNvPr id="13" name="object 13"/>
          <p:cNvSpPr txBox="1"/>
          <p:nvPr/>
        </p:nvSpPr>
        <p:spPr>
          <a:xfrm>
            <a:off x="2511373" y="3045947"/>
            <a:ext cx="6483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height</a:t>
            </a:r>
            <a:endParaRPr dirty="0">
              <a:latin typeface="Calibri Light" panose="020F0302020204030204" pitchFamily="34" charset="0"/>
              <a:cs typeface="Calibri Light" panose="020F0302020204030204" pitchFamily="34" charset="0"/>
            </a:endParaRPr>
          </a:p>
        </p:txBody>
      </p:sp>
      <p:sp>
        <p:nvSpPr>
          <p:cNvPr id="14" name="object 14"/>
          <p:cNvSpPr txBox="1"/>
          <p:nvPr/>
        </p:nvSpPr>
        <p:spPr>
          <a:xfrm>
            <a:off x="1378424" y="4586274"/>
            <a:ext cx="597535" cy="695325"/>
          </a:xfrm>
          <a:prstGeom prst="rect">
            <a:avLst/>
          </a:prstGeom>
        </p:spPr>
        <p:txBody>
          <a:bodyPr vert="horz" wrap="square" lIns="0" tIns="73025" rIns="0" bIns="0" rtlCol="0">
            <a:spAutoFit/>
          </a:bodyPr>
          <a:lstStyle/>
          <a:p>
            <a:pPr marL="309880">
              <a:spcBef>
                <a:spcPts val="575"/>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a:p>
            <a:pPr marL="12700">
              <a:spcBef>
                <a:spcPts val="480"/>
              </a:spcBef>
            </a:pPr>
            <a:r>
              <a:rPr spc="-5" dirty="0">
                <a:solidFill>
                  <a:srgbClr val="0000FF"/>
                </a:solidFill>
                <a:latin typeface="Calibri Light" panose="020F0302020204030204" pitchFamily="34" charset="0"/>
                <a:cs typeface="Calibri Light" panose="020F0302020204030204" pitchFamily="34" charset="0"/>
              </a:rPr>
              <a:t>depth</a:t>
            </a:r>
            <a:endParaRPr dirty="0">
              <a:latin typeface="Calibri Light" panose="020F0302020204030204" pitchFamily="34" charset="0"/>
              <a:cs typeface="Calibri Light" panose="020F0302020204030204" pitchFamily="34" charset="0"/>
            </a:endParaRPr>
          </a:p>
        </p:txBody>
      </p:sp>
      <p:sp>
        <p:nvSpPr>
          <p:cNvPr id="18" name="Title 1">
            <a:extLst>
              <a:ext uri="{FF2B5EF4-FFF2-40B4-BE49-F238E27FC236}">
                <a16:creationId xmlns:a16="http://schemas.microsoft.com/office/drawing/2014/main" id="{018BB4EA-8452-EB4C-D6BA-86ED2D01F5F0}"/>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328781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5" name="object 15"/>
          <p:cNvSpPr txBox="1">
            <a:spLocks noGrp="1"/>
          </p:cNvSpPr>
          <p:nvPr>
            <p:ph type="body" idx="1"/>
          </p:nvPr>
        </p:nvSpPr>
        <p:spPr>
          <a:xfrm>
            <a:off x="409706" y="1612647"/>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32x32x3</a:t>
            </a:r>
            <a:r>
              <a:rPr spc="-10" dirty="0"/>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5x5x3</a:t>
            </a:r>
            <a:r>
              <a:rPr spc="-10" dirty="0"/>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spc="-5" dirty="0">
                <a:cs typeface="Calibri Light" panose="020F0302020204030204" pitchFamily="34" charset="0"/>
              </a:rPr>
              <a:t>Convolve </a:t>
            </a:r>
            <a:r>
              <a:rPr sz="1800" spc="-5" dirty="0"/>
              <a:t>the filter with the</a:t>
            </a:r>
            <a:r>
              <a:rPr sz="1800" spc="-70" dirty="0"/>
              <a:t> </a:t>
            </a:r>
            <a:r>
              <a:rPr sz="1800" spc="-5" dirty="0"/>
              <a:t>image</a:t>
            </a:r>
            <a:endParaRPr sz="1800" dirty="0">
              <a:cs typeface="Calibri Light" panose="020F0302020204030204" pitchFamily="34" charset="0"/>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17" name="object 17"/>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8" name="object 18"/>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20" name="Title 1">
            <a:extLst>
              <a:ext uri="{FF2B5EF4-FFF2-40B4-BE49-F238E27FC236}">
                <a16:creationId xmlns:a16="http://schemas.microsoft.com/office/drawing/2014/main" id="{CC58165A-A77B-F527-991D-0109B177C5A8}"/>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146833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5" name="object 15"/>
          <p:cNvSpPr txBox="1">
            <a:spLocks noGrp="1"/>
          </p:cNvSpPr>
          <p:nvPr>
            <p:ph type="body" idx="1"/>
          </p:nvPr>
        </p:nvSpPr>
        <p:spPr>
          <a:xfrm>
            <a:off x="614172" y="1676778"/>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a:t>
            </a:r>
            <a:r>
              <a:rPr spc="-5" dirty="0">
                <a:solidFill>
                  <a:srgbClr val="0000FF"/>
                </a:solidFill>
              </a:rPr>
              <a:t>3</a:t>
            </a:r>
            <a:r>
              <a:rPr spc="-10" dirty="0">
                <a:solidFill>
                  <a:srgbClr val="0000FF"/>
                </a:solidFill>
              </a:rPr>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a:t>
            </a:r>
            <a:r>
              <a:rPr spc="-5" dirty="0">
                <a:solidFill>
                  <a:srgbClr val="0000FF"/>
                </a:solidFill>
              </a:rPr>
              <a:t>3</a:t>
            </a:r>
            <a:r>
              <a:rPr spc="-10" dirty="0">
                <a:solidFill>
                  <a:srgbClr val="0000FF"/>
                </a:solidFill>
              </a:rPr>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spc="-5" dirty="0">
                <a:cs typeface="Calibri Light" panose="020F0302020204030204" pitchFamily="34" charset="0"/>
              </a:rPr>
              <a:t>Convolve </a:t>
            </a:r>
            <a:r>
              <a:rPr sz="1800" spc="-5" dirty="0"/>
              <a:t>the filter with the</a:t>
            </a:r>
            <a:r>
              <a:rPr sz="1800" spc="-70" dirty="0"/>
              <a:t> </a:t>
            </a:r>
            <a:r>
              <a:rPr sz="1800" spc="-5" dirty="0"/>
              <a:t>image</a:t>
            </a:r>
            <a:endParaRPr sz="1800" dirty="0">
              <a:cs typeface="Calibri Light" panose="020F0302020204030204" pitchFamily="34" charset="0"/>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5036539" y="1197131"/>
            <a:ext cx="2890520" cy="575945"/>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0000FF"/>
                </a:solidFill>
                <a:latin typeface="Calibri Light" panose="020F0302020204030204" pitchFamily="34" charset="0"/>
                <a:cs typeface="Calibri Light" panose="020F0302020204030204" pitchFamily="34" charset="0"/>
              </a:rPr>
              <a:t>Filters always extend the full  depth of the input</a:t>
            </a:r>
            <a:r>
              <a:rPr spc="-45" dirty="0">
                <a:solidFill>
                  <a:srgbClr val="0000FF"/>
                </a:solidFill>
                <a:latin typeface="Calibri Light" panose="020F0302020204030204" pitchFamily="34" charset="0"/>
                <a:cs typeface="Calibri Light" panose="020F0302020204030204" pitchFamily="34" charset="0"/>
              </a:rPr>
              <a:t> </a:t>
            </a:r>
            <a:r>
              <a:rPr dirty="0">
                <a:solidFill>
                  <a:srgbClr val="0000FF"/>
                </a:solidFill>
                <a:latin typeface="Calibri Light" panose="020F0302020204030204" pitchFamily="34" charset="0"/>
                <a:cs typeface="Calibri Light" panose="020F0302020204030204" pitchFamily="34" charset="0"/>
              </a:rPr>
              <a:t>volume</a:t>
            </a:r>
            <a:endParaRPr dirty="0">
              <a:latin typeface="Calibri Light" panose="020F0302020204030204" pitchFamily="34" charset="0"/>
              <a:cs typeface="Calibri Light" panose="020F0302020204030204" pitchFamily="34" charset="0"/>
            </a:endParaRPr>
          </a:p>
        </p:txBody>
      </p:sp>
      <p:sp>
        <p:nvSpPr>
          <p:cNvPr id="17" name="object 17"/>
          <p:cNvSpPr/>
          <p:nvPr/>
        </p:nvSpPr>
        <p:spPr>
          <a:xfrm>
            <a:off x="5020540" y="1956436"/>
            <a:ext cx="547370" cy="488315"/>
          </a:xfrm>
          <a:custGeom>
            <a:avLst/>
            <a:gdLst/>
            <a:ahLst/>
            <a:cxnLst/>
            <a:rect l="l" t="t" r="r" b="b"/>
            <a:pathLst>
              <a:path w="547370" h="488315">
                <a:moveTo>
                  <a:pt x="547148" y="0"/>
                </a:moveTo>
                <a:lnTo>
                  <a:pt x="0" y="487864"/>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4988290" y="2432556"/>
            <a:ext cx="43180" cy="40640"/>
          </a:xfrm>
          <a:custGeom>
            <a:avLst/>
            <a:gdLst/>
            <a:ahLst/>
            <a:cxnLst/>
            <a:rect l="l" t="t" r="r" b="b"/>
            <a:pathLst>
              <a:path w="43179" h="40640">
                <a:moveTo>
                  <a:pt x="0" y="40509"/>
                </a:moveTo>
                <a:lnTo>
                  <a:pt x="21774" y="0"/>
                </a:lnTo>
                <a:lnTo>
                  <a:pt x="42724" y="23484"/>
                </a:lnTo>
                <a:lnTo>
                  <a:pt x="0" y="40509"/>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4988290" y="2432556"/>
            <a:ext cx="43180" cy="40640"/>
          </a:xfrm>
          <a:custGeom>
            <a:avLst/>
            <a:gdLst/>
            <a:ahLst/>
            <a:cxnLst/>
            <a:rect l="l" t="t" r="r" b="b"/>
            <a:pathLst>
              <a:path w="43179" h="40640">
                <a:moveTo>
                  <a:pt x="21774" y="0"/>
                </a:moveTo>
                <a:lnTo>
                  <a:pt x="0" y="40509"/>
                </a:lnTo>
                <a:lnTo>
                  <a:pt x="42724" y="23484"/>
                </a:lnTo>
                <a:lnTo>
                  <a:pt x="21774"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2155673" y="1585348"/>
            <a:ext cx="2527300" cy="223520"/>
          </a:xfrm>
          <a:custGeom>
            <a:avLst/>
            <a:gdLst/>
            <a:ahLst/>
            <a:cxnLst/>
            <a:rect l="l" t="t" r="r" b="b"/>
            <a:pathLst>
              <a:path w="2527300" h="223519">
                <a:moveTo>
                  <a:pt x="2526967" y="0"/>
                </a:moveTo>
                <a:lnTo>
                  <a:pt x="0" y="223269"/>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2112615" y="1792945"/>
            <a:ext cx="44450" cy="31750"/>
          </a:xfrm>
          <a:custGeom>
            <a:avLst/>
            <a:gdLst/>
            <a:ahLst/>
            <a:cxnLst/>
            <a:rect l="l" t="t" r="r" b="b"/>
            <a:pathLst>
              <a:path w="44450" h="31750">
                <a:moveTo>
                  <a:pt x="44442" y="31344"/>
                </a:moveTo>
                <a:lnTo>
                  <a:pt x="0" y="19477"/>
                </a:lnTo>
                <a:lnTo>
                  <a:pt x="41672" y="0"/>
                </a:lnTo>
                <a:lnTo>
                  <a:pt x="44442" y="31344"/>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2" name="object 22"/>
          <p:cNvSpPr/>
          <p:nvPr/>
        </p:nvSpPr>
        <p:spPr>
          <a:xfrm>
            <a:off x="2112615" y="1792945"/>
            <a:ext cx="44450" cy="31750"/>
          </a:xfrm>
          <a:custGeom>
            <a:avLst/>
            <a:gdLst/>
            <a:ahLst/>
            <a:cxnLst/>
            <a:rect l="l" t="t" r="r" b="b"/>
            <a:pathLst>
              <a:path w="44450" h="31750">
                <a:moveTo>
                  <a:pt x="41672" y="0"/>
                </a:moveTo>
                <a:lnTo>
                  <a:pt x="0" y="19477"/>
                </a:lnTo>
                <a:lnTo>
                  <a:pt x="44442" y="31344"/>
                </a:lnTo>
                <a:lnTo>
                  <a:pt x="41672"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3" name="object 2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24" name="object 24"/>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5" name="object 25"/>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27" name="Title 1">
            <a:extLst>
              <a:ext uri="{FF2B5EF4-FFF2-40B4-BE49-F238E27FC236}">
                <a16:creationId xmlns:a16="http://schemas.microsoft.com/office/drawing/2014/main" id="{F12B0374-D1B1-7E2C-BEB5-6B2B1DB9873F}"/>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676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4774" y="1707849"/>
            <a:ext cx="3245718" cy="2223095"/>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4369241" y="1690000"/>
            <a:ext cx="4604940" cy="2241328"/>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3901192" y="1765774"/>
            <a:ext cx="0" cy="2242185"/>
          </a:xfrm>
          <a:custGeom>
            <a:avLst/>
            <a:gdLst/>
            <a:ahLst/>
            <a:cxnLst/>
            <a:rect l="l" t="t" r="r" b="b"/>
            <a:pathLst>
              <a:path h="2242185">
                <a:moveTo>
                  <a:pt x="0" y="0"/>
                </a:moveTo>
                <a:lnTo>
                  <a:pt x="0" y="2241895"/>
                </a:lnTo>
              </a:path>
            </a:pathLst>
          </a:custGeom>
          <a:ln w="28574">
            <a:solidFill>
              <a:srgbClr val="000000"/>
            </a:solidFill>
          </a:ln>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2406045" y="4111118"/>
            <a:ext cx="1021080" cy="717550"/>
          </a:xfrm>
          <a:custGeom>
            <a:avLst/>
            <a:gdLst/>
            <a:ahLst/>
            <a:cxnLst/>
            <a:rect l="l" t="t" r="r" b="b"/>
            <a:pathLst>
              <a:path w="1021079" h="717550">
                <a:moveTo>
                  <a:pt x="1020972" y="717298"/>
                </a:moveTo>
                <a:lnTo>
                  <a:pt x="0" y="0"/>
                </a:lnTo>
              </a:path>
            </a:pathLst>
          </a:custGeom>
          <a:ln w="19049">
            <a:solidFill>
              <a:srgbClr val="666666"/>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3080743" y="3858993"/>
            <a:ext cx="478790" cy="981710"/>
          </a:xfrm>
          <a:custGeom>
            <a:avLst/>
            <a:gdLst/>
            <a:ahLst/>
            <a:cxnLst/>
            <a:rect l="l" t="t" r="r" b="b"/>
            <a:pathLst>
              <a:path w="478789" h="981710">
                <a:moveTo>
                  <a:pt x="478774" y="981473"/>
                </a:moveTo>
                <a:lnTo>
                  <a:pt x="0" y="0"/>
                </a:lnTo>
              </a:path>
            </a:pathLst>
          </a:custGeom>
          <a:ln w="19049">
            <a:solidFill>
              <a:srgbClr val="666666"/>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3033294" y="3771770"/>
            <a:ext cx="85249" cy="110549"/>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9" name="object 9"/>
          <p:cNvSpPr txBox="1"/>
          <p:nvPr/>
        </p:nvSpPr>
        <p:spPr>
          <a:xfrm>
            <a:off x="301625" y="4438573"/>
            <a:ext cx="2794635" cy="575945"/>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“2-layer </a:t>
            </a:r>
            <a:r>
              <a:rPr spc="-5" dirty="0">
                <a:latin typeface="Calibri Light" panose="020F0302020204030204" pitchFamily="34" charset="0"/>
                <a:cs typeface="Calibri Light" panose="020F0302020204030204" pitchFamily="34" charset="0"/>
              </a:rPr>
              <a:t>Neural Net”,</a:t>
            </a:r>
            <a:r>
              <a:rPr spc="-4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or</a:t>
            </a:r>
            <a:endParaRPr dirty="0">
              <a:latin typeface="Calibri Light" panose="020F0302020204030204" pitchFamily="34" charset="0"/>
              <a:cs typeface="Calibri Light" panose="020F0302020204030204" pitchFamily="34" charset="0"/>
            </a:endParaRPr>
          </a:p>
          <a:p>
            <a:pPr marL="12700">
              <a:spcBef>
                <a:spcPts val="15"/>
              </a:spcBef>
            </a:pPr>
            <a:r>
              <a:rPr dirty="0">
                <a:latin typeface="Calibri Light" panose="020F0302020204030204" pitchFamily="34" charset="0"/>
                <a:cs typeface="Calibri Light" panose="020F0302020204030204" pitchFamily="34" charset="0"/>
              </a:rPr>
              <a:t>“1-hidden-layer </a:t>
            </a:r>
            <a:r>
              <a:rPr spc="-5" dirty="0">
                <a:latin typeface="Calibri Light" panose="020F0302020204030204" pitchFamily="34" charset="0"/>
                <a:cs typeface="Calibri Light" panose="020F0302020204030204" pitchFamily="34" charset="0"/>
              </a:rPr>
              <a:t>Neural</a:t>
            </a:r>
            <a:r>
              <a:rPr spc="-9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Net”</a:t>
            </a:r>
            <a:endParaRPr dirty="0">
              <a:latin typeface="Calibri Light" panose="020F0302020204030204" pitchFamily="34" charset="0"/>
              <a:cs typeface="Calibri Light" panose="020F0302020204030204" pitchFamily="34" charset="0"/>
            </a:endParaRPr>
          </a:p>
        </p:txBody>
      </p:sp>
      <p:sp>
        <p:nvSpPr>
          <p:cNvPr id="10" name="object 10"/>
          <p:cNvSpPr txBox="1"/>
          <p:nvPr/>
        </p:nvSpPr>
        <p:spPr>
          <a:xfrm>
            <a:off x="3269923" y="4188028"/>
            <a:ext cx="5083175" cy="939165"/>
          </a:xfrm>
          <a:prstGeom prst="rect">
            <a:avLst/>
          </a:prstGeom>
        </p:spPr>
        <p:txBody>
          <a:bodyPr vert="horz" wrap="square" lIns="0" tIns="12700" rIns="0" bIns="0" rtlCol="0">
            <a:spAutoFit/>
          </a:bodyPr>
          <a:lstStyle/>
          <a:p>
            <a:pPr marL="2301240">
              <a:spcBef>
                <a:spcPts val="100"/>
              </a:spcBef>
            </a:pPr>
            <a:r>
              <a:rPr dirty="0">
                <a:latin typeface="Calibri Light" panose="020F0302020204030204" pitchFamily="34" charset="0"/>
                <a:cs typeface="Calibri Light" panose="020F0302020204030204" pitchFamily="34" charset="0"/>
              </a:rPr>
              <a:t>“3-layer </a:t>
            </a:r>
            <a:r>
              <a:rPr spc="-5" dirty="0">
                <a:latin typeface="Calibri Light" panose="020F0302020204030204" pitchFamily="34" charset="0"/>
                <a:cs typeface="Calibri Light" panose="020F0302020204030204" pitchFamily="34" charset="0"/>
              </a:rPr>
              <a:t>Neural Net”,</a:t>
            </a:r>
            <a:r>
              <a:rPr spc="-4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or</a:t>
            </a:r>
            <a:endParaRPr dirty="0">
              <a:latin typeface="Calibri Light" panose="020F0302020204030204" pitchFamily="34" charset="0"/>
              <a:cs typeface="Calibri Light" panose="020F0302020204030204" pitchFamily="34" charset="0"/>
            </a:endParaRPr>
          </a:p>
          <a:p>
            <a:pPr marL="2301240">
              <a:spcBef>
                <a:spcPts val="15"/>
              </a:spcBef>
            </a:pPr>
            <a:r>
              <a:rPr dirty="0">
                <a:latin typeface="Calibri Light" panose="020F0302020204030204" pitchFamily="34" charset="0"/>
                <a:cs typeface="Calibri Light" panose="020F0302020204030204" pitchFamily="34" charset="0"/>
              </a:rPr>
              <a:t>“2-hidden-layer </a:t>
            </a:r>
            <a:r>
              <a:rPr spc="-5" dirty="0">
                <a:latin typeface="Calibri Light" panose="020F0302020204030204" pitchFamily="34" charset="0"/>
                <a:cs typeface="Calibri Light" panose="020F0302020204030204" pitchFamily="34" charset="0"/>
              </a:rPr>
              <a:t>Neural</a:t>
            </a:r>
            <a:r>
              <a:rPr spc="-9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Net”</a:t>
            </a:r>
            <a:endParaRPr dirty="0">
              <a:latin typeface="Calibri Light" panose="020F0302020204030204" pitchFamily="34" charset="0"/>
              <a:cs typeface="Calibri Light" panose="020F0302020204030204" pitchFamily="34" charset="0"/>
            </a:endParaRPr>
          </a:p>
          <a:p>
            <a:pPr marL="12700">
              <a:spcBef>
                <a:spcPts val="700"/>
              </a:spcBef>
            </a:pPr>
            <a:r>
              <a:rPr dirty="0">
                <a:latin typeface="Calibri Light" panose="020F0302020204030204" pitchFamily="34" charset="0"/>
                <a:cs typeface="Calibri Light" panose="020F0302020204030204" pitchFamily="34" charset="0"/>
              </a:rPr>
              <a:t>“Fully-connected”</a:t>
            </a:r>
            <a:r>
              <a:rPr spc="-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layers</a:t>
            </a:r>
            <a:endParaRPr dirty="0">
              <a:latin typeface="Calibri Light" panose="020F0302020204030204" pitchFamily="34" charset="0"/>
              <a:cs typeface="Calibri Light" panose="020F0302020204030204" pitchFamily="34" charset="0"/>
            </a:endParaRPr>
          </a:p>
        </p:txBody>
      </p:sp>
      <p:sp>
        <p:nvSpPr>
          <p:cNvPr id="11" name="object 11"/>
          <p:cNvSpPr txBox="1">
            <a:spLocks noGrp="1"/>
          </p:cNvSpPr>
          <p:nvPr>
            <p:ph type="title"/>
          </p:nvPr>
        </p:nvSpPr>
        <p:spPr>
          <a:xfrm>
            <a:off x="363255" y="507754"/>
            <a:ext cx="4860925" cy="452120"/>
          </a:xfrm>
          <a:prstGeom prst="rect">
            <a:avLst/>
          </a:prstGeom>
        </p:spPr>
        <p:txBody>
          <a:bodyPr vert="horz" wrap="square" lIns="0" tIns="12700" rIns="0" bIns="0" rtlCol="0" anchor="ctr">
            <a:spAutoFit/>
          </a:bodyPr>
          <a:lstStyle/>
          <a:p>
            <a:pPr marL="12700">
              <a:lnSpc>
                <a:spcPct val="100000"/>
              </a:lnSpc>
              <a:spcBef>
                <a:spcPts val="100"/>
              </a:spcBef>
            </a:pPr>
            <a:r>
              <a:rPr sz="2800" spc="-5" dirty="0"/>
              <a:t>Neural networks:</a:t>
            </a:r>
            <a:r>
              <a:rPr sz="2800" spc="-90" dirty="0"/>
              <a:t> </a:t>
            </a:r>
            <a:r>
              <a:rPr sz="2800" spc="-5" dirty="0"/>
              <a:t>Architectures</a:t>
            </a:r>
            <a:endParaRPr sz="2800" dirty="0"/>
          </a:p>
        </p:txBody>
      </p:sp>
    </p:spTree>
    <p:extLst>
      <p:ext uri="{BB962C8B-B14F-4D97-AF65-F5344CB8AC3E}">
        <p14:creationId xmlns:p14="http://schemas.microsoft.com/office/powerpoint/2010/main" val="1192158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2271820" y="1686556"/>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0000FF"/>
                </a:solidFill>
                <a:latin typeface="Calibri Light" panose="020F0302020204030204" pitchFamily="34" charset="0"/>
                <a:cs typeface="Calibri Light" panose="020F0302020204030204" pitchFamily="34" charset="0"/>
              </a:rPr>
              <a:t>5x5x3</a:t>
            </a:r>
            <a:r>
              <a:rPr sz="2400" spc="-20" dirty="0">
                <a:solidFill>
                  <a:srgbClr val="0000FF"/>
                </a:solidFill>
                <a:latin typeface="Calibri Light" panose="020F0302020204030204" pitchFamily="34" charset="0"/>
                <a:cs typeface="Calibri Light" panose="020F0302020204030204" pitchFamily="34" charset="0"/>
              </a:rPr>
              <a:t> </a:t>
            </a:r>
            <a:r>
              <a:rPr sz="2400" spc="-5" dirty="0">
                <a:solidFill>
                  <a:srgbClr val="0000FF"/>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a:p>
            <a:pPr marL="12700">
              <a:lnSpc>
                <a:spcPts val="1475"/>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628618" y="3742969"/>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3587918" y="3728145"/>
            <a:ext cx="46355" cy="29845"/>
          </a:xfrm>
          <a:custGeom>
            <a:avLst/>
            <a:gdLst/>
            <a:ahLst/>
            <a:cxnLst/>
            <a:rect l="l" t="t" r="r" b="b"/>
            <a:pathLst>
              <a:path w="46354" h="29844">
                <a:moveTo>
                  <a:pt x="35399" y="29624"/>
                </a:moveTo>
                <a:lnTo>
                  <a:pt x="0" y="274"/>
                </a:lnTo>
                <a:lnTo>
                  <a:pt x="45974" y="0"/>
                </a:lnTo>
                <a:lnTo>
                  <a:pt x="35399" y="29624"/>
                </a:lnTo>
                <a:close/>
              </a:path>
            </a:pathLst>
          </a:custGeom>
          <a:solidFill>
            <a:srgbClr val="000000"/>
          </a:solidFill>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3587918" y="3728145"/>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4143992" y="3670374"/>
            <a:ext cx="4799330" cy="1128395"/>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r>
              <a:rPr spc="-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number:</a:t>
            </a:r>
            <a:endParaRPr dirty="0">
              <a:latin typeface="Calibri Light" panose="020F0302020204030204" pitchFamily="34" charset="0"/>
              <a:cs typeface="Calibri Light" panose="020F0302020204030204" pitchFamily="34" charset="0"/>
            </a:endParaRPr>
          </a:p>
          <a:p>
            <a:pPr marL="12700" marR="210820">
              <a:lnSpc>
                <a:spcPct val="100699"/>
              </a:lnSpc>
            </a:pPr>
            <a:r>
              <a:rPr spc="-5" dirty="0">
                <a:latin typeface="Calibri Light" panose="020F0302020204030204" pitchFamily="34" charset="0"/>
                <a:cs typeface="Calibri Light" panose="020F0302020204030204" pitchFamily="34" charset="0"/>
              </a:rPr>
              <a:t>the </a:t>
            </a:r>
            <a:r>
              <a:rPr dirty="0">
                <a:latin typeface="Calibri Light" panose="020F0302020204030204" pitchFamily="34" charset="0"/>
                <a:cs typeface="Calibri Light" panose="020F0302020204030204" pitchFamily="34" charset="0"/>
              </a:rPr>
              <a:t>result </a:t>
            </a:r>
            <a:r>
              <a:rPr spc="-5" dirty="0">
                <a:latin typeface="Calibri Light" panose="020F0302020204030204" pitchFamily="34" charset="0"/>
                <a:cs typeface="Calibri Light" panose="020F0302020204030204" pitchFamily="34" charset="0"/>
              </a:rPr>
              <a:t>of taking </a:t>
            </a:r>
            <a:r>
              <a:rPr dirty="0">
                <a:latin typeface="Calibri Light" panose="020F0302020204030204" pitchFamily="34" charset="0"/>
                <a:cs typeface="Calibri Light" panose="020F0302020204030204" pitchFamily="34" charset="0"/>
              </a:rPr>
              <a:t>a </a:t>
            </a:r>
            <a:r>
              <a:rPr spc="-5" dirty="0">
                <a:latin typeface="Calibri Light" panose="020F0302020204030204" pitchFamily="34" charset="0"/>
                <a:cs typeface="Calibri Light" panose="020F0302020204030204" pitchFamily="34" charset="0"/>
              </a:rPr>
              <a:t>dot product between the  filter and </a:t>
            </a:r>
            <a:r>
              <a:rPr dirty="0">
                <a:latin typeface="Calibri Light" panose="020F0302020204030204" pitchFamily="34" charset="0"/>
                <a:cs typeface="Calibri Light" panose="020F0302020204030204" pitchFamily="34" charset="0"/>
              </a:rPr>
              <a:t>a small </a:t>
            </a:r>
            <a:r>
              <a:rPr spc="-5" dirty="0">
                <a:latin typeface="Calibri Light" panose="020F0302020204030204" pitchFamily="34" charset="0"/>
                <a:cs typeface="Calibri Light" panose="020F0302020204030204" pitchFamily="34" charset="0"/>
              </a:rPr>
              <a:t>5x5x3 </a:t>
            </a:r>
            <a:r>
              <a:rPr dirty="0">
                <a:latin typeface="Calibri Light" panose="020F0302020204030204" pitchFamily="34" charset="0"/>
                <a:cs typeface="Calibri Light" panose="020F0302020204030204" pitchFamily="34" charset="0"/>
              </a:rPr>
              <a:t>chunk </a:t>
            </a:r>
            <a:r>
              <a:rPr spc="-5" dirty="0">
                <a:latin typeface="Calibri Light" panose="020F0302020204030204" pitchFamily="34" charset="0"/>
                <a:cs typeface="Calibri Light" panose="020F0302020204030204" pitchFamily="34" charset="0"/>
              </a:rPr>
              <a:t>of the</a:t>
            </a:r>
            <a:r>
              <a:rPr spc="-7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image</a:t>
            </a:r>
            <a:endParaRPr dirty="0">
              <a:latin typeface="Calibri Light" panose="020F0302020204030204" pitchFamily="34" charset="0"/>
              <a:cs typeface="Calibri Light" panose="020F0302020204030204" pitchFamily="34" charset="0"/>
            </a:endParaRPr>
          </a:p>
          <a:p>
            <a:pPr marL="12700">
              <a:spcBef>
                <a:spcPts val="15"/>
              </a:spcBef>
            </a:pPr>
            <a:r>
              <a:rPr dirty="0">
                <a:latin typeface="Calibri Light" panose="020F0302020204030204" pitchFamily="34" charset="0"/>
                <a:cs typeface="Calibri Light" panose="020F0302020204030204" pitchFamily="34" charset="0"/>
              </a:rPr>
              <a:t>(i.e. </a:t>
            </a:r>
            <a:r>
              <a:rPr spc="-5" dirty="0">
                <a:latin typeface="Calibri Light" panose="020F0302020204030204" pitchFamily="34" charset="0"/>
                <a:cs typeface="Calibri Light" panose="020F0302020204030204" pitchFamily="34" charset="0"/>
              </a:rPr>
              <a:t>5*5*3 </a:t>
            </a:r>
            <a:r>
              <a:rPr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75-dimensional dot product </a:t>
            </a:r>
            <a:r>
              <a:rPr dirty="0">
                <a:latin typeface="Calibri Light" panose="020F0302020204030204" pitchFamily="34" charset="0"/>
                <a:cs typeface="Calibri Light" panose="020F0302020204030204" pitchFamily="34" charset="0"/>
              </a:rPr>
              <a:t>+</a:t>
            </a:r>
            <a:r>
              <a:rPr spc="-9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bias)</a:t>
            </a:r>
            <a:endParaRPr dirty="0">
              <a:latin typeface="Calibri Light" panose="020F0302020204030204" pitchFamily="34" charset="0"/>
              <a:cs typeface="Calibri Light" panose="020F0302020204030204" pitchFamily="34" charset="0"/>
            </a:endParaRPr>
          </a:p>
        </p:txBody>
      </p:sp>
      <p:sp>
        <p:nvSpPr>
          <p:cNvPr id="33" name="object 33"/>
          <p:cNvSpPr/>
          <p:nvPr/>
        </p:nvSpPr>
        <p:spPr>
          <a:xfrm>
            <a:off x="5159064" y="2182548"/>
            <a:ext cx="282300" cy="235249"/>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4216692" y="4893067"/>
            <a:ext cx="1195743" cy="393599"/>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35" name="object 3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36" name="object 36"/>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38" name="Title 1">
            <a:extLst>
              <a:ext uri="{FF2B5EF4-FFF2-40B4-BE49-F238E27FC236}">
                <a16:creationId xmlns:a16="http://schemas.microsoft.com/office/drawing/2014/main" id="{23B97486-A55D-DA49-11C7-C500D0955028}"/>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2000916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2271820" y="1686556"/>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0000FF"/>
                </a:solidFill>
                <a:latin typeface="Calibri Light" panose="020F0302020204030204" pitchFamily="34" charset="0"/>
                <a:cs typeface="Calibri Light" panose="020F0302020204030204" pitchFamily="34" charset="0"/>
              </a:rPr>
              <a:t>5x5x3</a:t>
            </a:r>
            <a:r>
              <a:rPr sz="2400" spc="-20" dirty="0">
                <a:solidFill>
                  <a:srgbClr val="0000FF"/>
                </a:solidFill>
                <a:latin typeface="Calibri Light" panose="020F0302020204030204" pitchFamily="34" charset="0"/>
                <a:cs typeface="Calibri Light" panose="020F0302020204030204" pitchFamily="34" charset="0"/>
              </a:rPr>
              <a:t> </a:t>
            </a:r>
            <a:r>
              <a:rPr sz="2400" spc="-5" dirty="0">
                <a:solidFill>
                  <a:srgbClr val="0000FF"/>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a:p>
            <a:pPr marL="12700">
              <a:lnSpc>
                <a:spcPts val="1475"/>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3915440" y="3632074"/>
            <a:ext cx="2413000" cy="559640"/>
          </a:xfrm>
          <a:prstGeom prst="rect">
            <a:avLst/>
          </a:prstGeom>
        </p:spPr>
        <p:txBody>
          <a:bodyPr vert="horz" wrap="square" lIns="0" tIns="10795" rIns="0" bIns="0" rtlCol="0">
            <a:spAutoFit/>
          </a:bodyPr>
          <a:lstStyle/>
          <a:p>
            <a:pPr marL="12700" marR="5080">
              <a:lnSpc>
                <a:spcPct val="100699"/>
              </a:lnSpc>
              <a:spcBef>
                <a:spcPts val="85"/>
              </a:spcBef>
            </a:pPr>
            <a:r>
              <a:rPr dirty="0">
                <a:latin typeface="Calibri Light" panose="020F0302020204030204" pitchFamily="34" charset="0"/>
                <a:cs typeface="Calibri Light" panose="020F0302020204030204" pitchFamily="34" charset="0"/>
              </a:rPr>
              <a:t>convolve (slide) </a:t>
            </a:r>
            <a:r>
              <a:rPr spc="-5" dirty="0">
                <a:latin typeface="Calibri Light" panose="020F0302020204030204" pitchFamily="34" charset="0"/>
                <a:cs typeface="Calibri Light" panose="020F0302020204030204" pitchFamily="34" charset="0"/>
              </a:rPr>
              <a:t>over</a:t>
            </a:r>
            <a:r>
              <a:rPr spc="-1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all  </a:t>
            </a:r>
            <a:r>
              <a:rPr dirty="0">
                <a:latin typeface="Calibri Light" panose="020F0302020204030204" pitchFamily="34" charset="0"/>
                <a:cs typeface="Calibri Light" panose="020F0302020204030204" pitchFamily="34" charset="0"/>
              </a:rPr>
              <a:t>spatial</a:t>
            </a:r>
            <a:r>
              <a:rPr spc="-1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locations</a:t>
            </a:r>
            <a:endParaRPr dirty="0">
              <a:latin typeface="Calibri Light" panose="020F0302020204030204" pitchFamily="34" charset="0"/>
              <a:cs typeface="Calibri Light" panose="020F0302020204030204" pitchFamily="34" charset="0"/>
            </a:endParaRPr>
          </a:p>
        </p:txBody>
      </p:sp>
      <p:sp>
        <p:nvSpPr>
          <p:cNvPr id="33" name="object 33"/>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35" name="object 35"/>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9" name="object 39"/>
          <p:cNvSpPr txBox="1"/>
          <p:nvPr/>
        </p:nvSpPr>
        <p:spPr>
          <a:xfrm>
            <a:off x="7153362" y="1444804"/>
            <a:ext cx="1625600"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activation</a:t>
            </a:r>
            <a:r>
              <a:rPr spc="-80" dirty="0">
                <a:solidFill>
                  <a:srgbClr val="0000FF"/>
                </a:solidFill>
                <a:latin typeface="Calibri Light" panose="020F0302020204030204" pitchFamily="34" charset="0"/>
                <a:cs typeface="Calibri Light" panose="020F0302020204030204" pitchFamily="34" charset="0"/>
              </a:rPr>
              <a:t> </a:t>
            </a:r>
            <a:r>
              <a:rPr spc="-5" dirty="0">
                <a:solidFill>
                  <a:srgbClr val="0000FF"/>
                </a:solidFill>
                <a:latin typeface="Calibri Light" panose="020F0302020204030204" pitchFamily="34" charset="0"/>
                <a:cs typeface="Calibri Light" panose="020F0302020204030204" pitchFamily="34" charset="0"/>
              </a:rPr>
              <a:t>map</a:t>
            </a:r>
            <a:endParaRPr dirty="0">
              <a:latin typeface="Calibri Light" panose="020F0302020204030204" pitchFamily="34" charset="0"/>
              <a:cs typeface="Calibri Light" panose="020F0302020204030204" pitchFamily="34" charset="0"/>
            </a:endParaRPr>
          </a:p>
        </p:txBody>
      </p:sp>
      <p:sp>
        <p:nvSpPr>
          <p:cNvPr id="42" name="object 4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43" name="object 43"/>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44" name="object 44"/>
          <p:cNvSpPr txBox="1"/>
          <p:nvPr/>
        </p:nvSpPr>
        <p:spPr>
          <a:xfrm>
            <a:off x="7032453" y="4847103"/>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1</a:t>
            </a:r>
          </a:p>
        </p:txBody>
      </p:sp>
      <p:sp>
        <p:nvSpPr>
          <p:cNvPr id="40" name="object 40"/>
          <p:cNvSpPr txBox="1"/>
          <p:nvPr/>
        </p:nvSpPr>
        <p:spPr>
          <a:xfrm>
            <a:off x="7699963" y="436977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1" name="object 41"/>
          <p:cNvSpPr txBox="1"/>
          <p:nvPr/>
        </p:nvSpPr>
        <p:spPr>
          <a:xfrm>
            <a:off x="8104366" y="295879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6" name="Title 1">
            <a:extLst>
              <a:ext uri="{FF2B5EF4-FFF2-40B4-BE49-F238E27FC236}">
                <a16:creationId xmlns:a16="http://schemas.microsoft.com/office/drawing/2014/main" id="{85B2D64C-5ED9-1F62-4457-21E6E2B897EC}"/>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3831721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15" name="object 15"/>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6" name="object 16"/>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1" name="object 21"/>
          <p:cNvSpPr txBox="1"/>
          <p:nvPr/>
        </p:nvSpPr>
        <p:spPr>
          <a:xfrm>
            <a:off x="2271820" y="233880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2" name="object 22"/>
          <p:cNvSpPr txBox="1"/>
          <p:nvPr/>
        </p:nvSpPr>
        <p:spPr>
          <a:xfrm>
            <a:off x="1236911" y="4803608"/>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24" name="object 24"/>
          <p:cNvSpPr txBox="1"/>
          <p:nvPr/>
        </p:nvSpPr>
        <p:spPr>
          <a:xfrm>
            <a:off x="3552739" y="1686557"/>
            <a:ext cx="2091689" cy="772005"/>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38751C"/>
                </a:solidFill>
                <a:latin typeface="Calibri Light" panose="020F0302020204030204" pitchFamily="34" charset="0"/>
                <a:cs typeface="Calibri Light" panose="020F0302020204030204" pitchFamily="34" charset="0"/>
              </a:rPr>
              <a:t>5x5x3</a:t>
            </a:r>
            <a:r>
              <a:rPr sz="2400" spc="-20" dirty="0">
                <a:solidFill>
                  <a:srgbClr val="38751C"/>
                </a:solidFill>
                <a:latin typeface="Calibri Light" panose="020F0302020204030204" pitchFamily="34" charset="0"/>
                <a:cs typeface="Calibri Light" panose="020F0302020204030204" pitchFamily="34" charset="0"/>
              </a:rPr>
              <a:t> </a:t>
            </a:r>
            <a:r>
              <a:rPr sz="2400" spc="-5" dirty="0">
                <a:solidFill>
                  <a:srgbClr val="38751C"/>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p:txBody>
      </p:sp>
      <p:sp>
        <p:nvSpPr>
          <p:cNvPr id="25" name="object 25"/>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38751C"/>
          </a:solidFill>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2" name="object 32"/>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33" name="object 33"/>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4" name="object 34"/>
          <p:cNvSpPr txBox="1"/>
          <p:nvPr/>
        </p:nvSpPr>
        <p:spPr>
          <a:xfrm>
            <a:off x="3915440" y="3632074"/>
            <a:ext cx="2413000" cy="559640"/>
          </a:xfrm>
          <a:prstGeom prst="rect">
            <a:avLst/>
          </a:prstGeom>
        </p:spPr>
        <p:txBody>
          <a:bodyPr vert="horz" wrap="square" lIns="0" tIns="10795" rIns="0" bIns="0" rtlCol="0">
            <a:spAutoFit/>
          </a:bodyPr>
          <a:lstStyle/>
          <a:p>
            <a:pPr marL="12700" marR="5080">
              <a:lnSpc>
                <a:spcPct val="100699"/>
              </a:lnSpc>
              <a:spcBef>
                <a:spcPts val="85"/>
              </a:spcBef>
            </a:pPr>
            <a:r>
              <a:rPr dirty="0">
                <a:latin typeface="Calibri Light" panose="020F0302020204030204" pitchFamily="34" charset="0"/>
                <a:cs typeface="Calibri Light" panose="020F0302020204030204" pitchFamily="34" charset="0"/>
              </a:rPr>
              <a:t>convolve (slide) </a:t>
            </a:r>
            <a:r>
              <a:rPr spc="-5" dirty="0">
                <a:latin typeface="Calibri Light" panose="020F0302020204030204" pitchFamily="34" charset="0"/>
                <a:cs typeface="Calibri Light" panose="020F0302020204030204" pitchFamily="34" charset="0"/>
              </a:rPr>
              <a:t>over</a:t>
            </a:r>
            <a:r>
              <a:rPr spc="-1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all  </a:t>
            </a:r>
            <a:r>
              <a:rPr dirty="0">
                <a:latin typeface="Calibri Light" panose="020F0302020204030204" pitchFamily="34" charset="0"/>
                <a:cs typeface="Calibri Light" panose="020F0302020204030204" pitchFamily="34" charset="0"/>
              </a:rPr>
              <a:t>spatial</a:t>
            </a:r>
            <a:r>
              <a:rPr spc="-1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locations</a:t>
            </a:r>
            <a:endParaRPr dirty="0">
              <a:latin typeface="Calibri Light" panose="020F0302020204030204" pitchFamily="34" charset="0"/>
              <a:cs typeface="Calibri Light" panose="020F0302020204030204" pitchFamily="34" charset="0"/>
            </a:endParaRPr>
          </a:p>
        </p:txBody>
      </p:sp>
      <p:sp>
        <p:nvSpPr>
          <p:cNvPr id="35" name="object 35"/>
          <p:cNvSpPr/>
          <p:nvPr/>
        </p:nvSpPr>
        <p:spPr>
          <a:xfrm>
            <a:off x="7452910"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7545135"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7452910"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7452910"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9" name="object 39"/>
          <p:cNvSpPr/>
          <p:nvPr/>
        </p:nvSpPr>
        <p:spPr>
          <a:xfrm>
            <a:off x="7452910"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0" name="object 40"/>
          <p:cNvSpPr/>
          <p:nvPr/>
        </p:nvSpPr>
        <p:spPr>
          <a:xfrm>
            <a:off x="7545134"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1" name="object 41"/>
          <p:cNvSpPr txBox="1"/>
          <p:nvPr/>
        </p:nvSpPr>
        <p:spPr>
          <a:xfrm>
            <a:off x="7122910" y="1673404"/>
            <a:ext cx="17526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maps</a:t>
            </a:r>
            <a:endParaRPr dirty="0">
              <a:latin typeface="Calibri Light" panose="020F0302020204030204" pitchFamily="34" charset="0"/>
              <a:cs typeface="Calibri Light" panose="020F0302020204030204" pitchFamily="34" charset="0"/>
            </a:endParaRPr>
          </a:p>
        </p:txBody>
      </p:sp>
      <p:sp>
        <p:nvSpPr>
          <p:cNvPr id="42" name="object 42"/>
          <p:cNvSpPr txBox="1"/>
          <p:nvPr/>
        </p:nvSpPr>
        <p:spPr>
          <a:xfrm>
            <a:off x="7410433" y="4825449"/>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p>
        </p:txBody>
      </p:sp>
      <p:sp>
        <p:nvSpPr>
          <p:cNvPr id="43" name="object 43"/>
          <p:cNvSpPr txBox="1"/>
          <p:nvPr/>
        </p:nvSpPr>
        <p:spPr>
          <a:xfrm>
            <a:off x="8077943" y="436977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4" name="object 44"/>
          <p:cNvSpPr txBox="1"/>
          <p:nvPr/>
        </p:nvSpPr>
        <p:spPr>
          <a:xfrm>
            <a:off x="8482335" y="295879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5" name="object 45"/>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46" name="object 46"/>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7" name="object 47"/>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48" name="object 48"/>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9" name="object 49"/>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0" name="object 50"/>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1" name="object 51"/>
          <p:cNvSpPr txBox="1">
            <a:spLocks noGrp="1"/>
          </p:cNvSpPr>
          <p:nvPr>
            <p:ph type="title"/>
          </p:nvPr>
        </p:nvSpPr>
        <p:spPr>
          <a:xfrm>
            <a:off x="4598583" y="5350540"/>
            <a:ext cx="4107179" cy="391160"/>
          </a:xfrm>
          <a:prstGeom prst="rect">
            <a:avLst/>
          </a:prstGeom>
        </p:spPr>
        <p:txBody>
          <a:bodyPr vert="horz" wrap="square" lIns="0" tIns="12700" rIns="0" bIns="0" rtlCol="0" anchor="ctr">
            <a:spAutoFit/>
          </a:bodyPr>
          <a:lstStyle/>
          <a:p>
            <a:pPr marL="12700">
              <a:lnSpc>
                <a:spcPct val="100000"/>
              </a:lnSpc>
              <a:spcBef>
                <a:spcPts val="100"/>
              </a:spcBef>
            </a:pPr>
            <a:r>
              <a:rPr sz="2400" dirty="0"/>
              <a:t>consider a second, </a:t>
            </a:r>
            <a:r>
              <a:rPr sz="2400" spc="-5" dirty="0">
                <a:solidFill>
                  <a:srgbClr val="38751C"/>
                </a:solidFill>
              </a:rPr>
              <a:t>green</a:t>
            </a:r>
            <a:r>
              <a:rPr sz="2400" spc="-100" dirty="0">
                <a:solidFill>
                  <a:srgbClr val="38751C"/>
                </a:solidFill>
              </a:rPr>
              <a:t> </a:t>
            </a:r>
            <a:r>
              <a:rPr sz="2400" spc="-5" dirty="0"/>
              <a:t>filter</a:t>
            </a:r>
            <a:endParaRPr sz="2400" dirty="0"/>
          </a:p>
        </p:txBody>
      </p:sp>
      <p:sp>
        <p:nvSpPr>
          <p:cNvPr id="52" name="object 5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53" name="object 53"/>
          <p:cNvSpPr txBox="1"/>
          <p:nvPr/>
        </p:nvSpPr>
        <p:spPr>
          <a:xfrm>
            <a:off x="5399118" y="5562144"/>
            <a:ext cx="1579880" cy="318135"/>
          </a:xfrm>
          <a:prstGeom prst="rect">
            <a:avLst/>
          </a:prstGeom>
        </p:spPr>
        <p:txBody>
          <a:bodyPr vert="horz" wrap="square" lIns="0" tIns="0" rIns="0" bIns="0" rtlCol="0">
            <a:spAutoFit/>
          </a:bodyPr>
          <a:lstStyle/>
          <a:p>
            <a:pPr marL="12700">
              <a:lnSpc>
                <a:spcPts val="2380"/>
              </a:lnSpc>
            </a:pPr>
            <a:r>
              <a:rPr sz="3000" spc="-7" baseline="1388" dirty="0">
                <a:solidFill>
                  <a:srgbClr val="FFFFFF"/>
                </a:solidFill>
                <a:latin typeface="Calibri Light" panose="020F0302020204030204" pitchFamily="34" charset="0"/>
                <a:cs typeface="Calibri Light" panose="020F0302020204030204" pitchFamily="34" charset="0"/>
              </a:rPr>
              <a:t>Lecture </a:t>
            </a:r>
            <a:r>
              <a:rPr sz="3000" baseline="1388" dirty="0">
                <a:solidFill>
                  <a:srgbClr val="FFFFFF"/>
                </a:solidFill>
                <a:latin typeface="Calibri Light" panose="020F0302020204030204" pitchFamily="34" charset="0"/>
                <a:cs typeface="Calibri Light" panose="020F0302020204030204" pitchFamily="34" charset="0"/>
              </a:rPr>
              <a:t>5 -</a:t>
            </a:r>
            <a:r>
              <a:rPr sz="3000" spc="-284" baseline="1388" dirty="0">
                <a:solidFill>
                  <a:srgbClr val="FFFFFF"/>
                </a:solidFill>
                <a:latin typeface="Calibri Light" panose="020F0302020204030204" pitchFamily="34" charset="0"/>
                <a:cs typeface="Calibri Light" panose="020F0302020204030204" pitchFamily="34" charset="0"/>
              </a:rPr>
              <a:t> </a:t>
            </a:r>
            <a:r>
              <a:rPr sz="2000" spc="-5" dirty="0">
                <a:solidFill>
                  <a:srgbClr val="FFFFFF"/>
                </a:solidFill>
                <a:latin typeface="Calibri Light" panose="020F0302020204030204" pitchFamily="34" charset="0"/>
                <a:cs typeface="Calibri Light" panose="020F0302020204030204" pitchFamily="34" charset="0"/>
              </a:rPr>
              <a:t>33</a:t>
            </a:r>
            <a:endParaRPr sz="2000" dirty="0">
              <a:latin typeface="Calibri Light" panose="020F0302020204030204" pitchFamily="34" charset="0"/>
              <a:cs typeface="Calibri Light" panose="020F0302020204030204" pitchFamily="34" charset="0"/>
            </a:endParaRPr>
          </a:p>
        </p:txBody>
      </p:sp>
      <p:sp>
        <p:nvSpPr>
          <p:cNvPr id="23" name="Title 1">
            <a:extLst>
              <a:ext uri="{FF2B5EF4-FFF2-40B4-BE49-F238E27FC236}">
                <a16:creationId xmlns:a16="http://schemas.microsoft.com/office/drawing/2014/main" id="{C6FC00F7-62DE-7681-2A12-E1EE652E39E2}"/>
              </a:ext>
            </a:extLst>
          </p:cNvPr>
          <p:cNvSpPr txBox="1">
            <a:spLocks/>
          </p:cNvSpPr>
          <p:nvPr/>
        </p:nvSpPr>
        <p:spPr>
          <a:xfrm>
            <a:off x="236715" y="9921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ea typeface="ＭＳ Ｐゴシック" panose="020B0600070205080204" pitchFamily="34" charset="-128"/>
              </a:rPr>
              <a:t>A convolutional layer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1940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21872" y="256272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435045" y="1819498"/>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221872" y="1819499"/>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221872" y="181949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221872" y="181949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435044" y="256272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5703338"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5795564"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5703338"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5703338"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5703338"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5795563"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18337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5" name="object 15"/>
          <p:cNvSpPr txBox="1"/>
          <p:nvPr/>
        </p:nvSpPr>
        <p:spPr>
          <a:xfrm>
            <a:off x="2271820" y="211020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txBox="1"/>
          <p:nvPr/>
        </p:nvSpPr>
        <p:spPr>
          <a:xfrm>
            <a:off x="1236911" y="4575008"/>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17" name="object 17"/>
          <p:cNvSpPr/>
          <p:nvPr/>
        </p:nvSpPr>
        <p:spPr>
          <a:xfrm>
            <a:off x="2828894" y="320174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5137540" y="318601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5137540" y="318601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20" name="object 20"/>
          <p:cNvSpPr txBox="1"/>
          <p:nvPr/>
        </p:nvSpPr>
        <p:spPr>
          <a:xfrm>
            <a:off x="2924842" y="3251074"/>
            <a:ext cx="18669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Convolution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Layer</a:t>
            </a:r>
            <a:endParaRPr dirty="0">
              <a:latin typeface="Calibri Light" panose="020F0302020204030204" pitchFamily="34" charset="0"/>
              <a:cs typeface="Calibri Light" panose="020F0302020204030204" pitchFamily="34" charset="0"/>
            </a:endParaRPr>
          </a:p>
        </p:txBody>
      </p:sp>
      <p:sp>
        <p:nvSpPr>
          <p:cNvPr id="21" name="object 21"/>
          <p:cNvSpPr/>
          <p:nvPr/>
        </p:nvSpPr>
        <p:spPr>
          <a:xfrm>
            <a:off x="5852713"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22" name="object 22"/>
          <p:cNvSpPr/>
          <p:nvPr/>
        </p:nvSpPr>
        <p:spPr>
          <a:xfrm>
            <a:off x="5944939"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23" name="object 23"/>
          <p:cNvSpPr/>
          <p:nvPr/>
        </p:nvSpPr>
        <p:spPr>
          <a:xfrm>
            <a:off x="5852713"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5852713"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5852713"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59449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7" name="object 27"/>
          <p:cNvSpPr txBox="1"/>
          <p:nvPr/>
        </p:nvSpPr>
        <p:spPr>
          <a:xfrm>
            <a:off x="7011431" y="4496839"/>
            <a:ext cx="17526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maps</a:t>
            </a:r>
            <a:endParaRPr dirty="0">
              <a:latin typeface="Calibri Light" panose="020F0302020204030204" pitchFamily="34" charset="0"/>
              <a:cs typeface="Calibri Light" panose="020F0302020204030204" pitchFamily="34" charset="0"/>
            </a:endParaRPr>
          </a:p>
        </p:txBody>
      </p:sp>
      <p:sp>
        <p:nvSpPr>
          <p:cNvPr id="28" name="object 28"/>
          <p:cNvSpPr txBox="1"/>
          <p:nvPr/>
        </p:nvSpPr>
        <p:spPr>
          <a:xfrm>
            <a:off x="6038835" y="4596849"/>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6</a:t>
            </a:r>
          </a:p>
        </p:txBody>
      </p:sp>
      <p:sp>
        <p:nvSpPr>
          <p:cNvPr id="29" name="object 29"/>
          <p:cNvSpPr txBox="1"/>
          <p:nvPr/>
        </p:nvSpPr>
        <p:spPr>
          <a:xfrm>
            <a:off x="7094412" y="4160396"/>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30" name="object 30"/>
          <p:cNvSpPr txBox="1"/>
          <p:nvPr/>
        </p:nvSpPr>
        <p:spPr>
          <a:xfrm>
            <a:off x="7586111" y="2580087"/>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31" name="object 31"/>
          <p:cNvSpPr txBox="1">
            <a:spLocks noGrp="1"/>
          </p:cNvSpPr>
          <p:nvPr>
            <p:ph type="title"/>
          </p:nvPr>
        </p:nvSpPr>
        <p:spPr>
          <a:xfrm>
            <a:off x="337475" y="1110315"/>
            <a:ext cx="8189595" cy="330200"/>
          </a:xfrm>
          <a:prstGeom prst="rect">
            <a:avLst/>
          </a:prstGeom>
        </p:spPr>
        <p:txBody>
          <a:bodyPr vert="horz" wrap="square" lIns="0" tIns="12700" rIns="0" bIns="0" rtlCol="0" anchor="ctr">
            <a:spAutoFit/>
          </a:bodyPr>
          <a:lstStyle/>
          <a:p>
            <a:pPr marL="12700">
              <a:lnSpc>
                <a:spcPct val="100000"/>
              </a:lnSpc>
              <a:spcBef>
                <a:spcPts val="100"/>
              </a:spcBef>
            </a:pPr>
            <a:r>
              <a:rPr sz="2000" spc="-5" dirty="0"/>
              <a:t>For example, if we had </a:t>
            </a:r>
            <a:r>
              <a:rPr sz="2000" dirty="0"/>
              <a:t>6 </a:t>
            </a:r>
            <a:r>
              <a:rPr sz="2000" spc="-5" dirty="0"/>
              <a:t>5x5 filters, we’ll get </a:t>
            </a:r>
            <a:r>
              <a:rPr sz="2000" dirty="0"/>
              <a:t>6 separate </a:t>
            </a:r>
            <a:r>
              <a:rPr sz="2000" spc="-5" dirty="0"/>
              <a:t>activation</a:t>
            </a:r>
            <a:r>
              <a:rPr sz="2000" spc="-70" dirty="0"/>
              <a:t> </a:t>
            </a:r>
            <a:r>
              <a:rPr sz="2000" dirty="0"/>
              <a:t>maps:</a:t>
            </a:r>
          </a:p>
        </p:txBody>
      </p:sp>
      <p:sp>
        <p:nvSpPr>
          <p:cNvPr id="32" name="object 32"/>
          <p:cNvSpPr/>
          <p:nvPr/>
        </p:nvSpPr>
        <p:spPr>
          <a:xfrm>
            <a:off x="60051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dirty="0">
              <a:latin typeface="Calibri Light" panose="020F0302020204030204" pitchFamily="34" charset="0"/>
            </a:endParaRPr>
          </a:p>
        </p:txBody>
      </p:sp>
      <p:sp>
        <p:nvSpPr>
          <p:cNvPr id="33" name="object 33"/>
          <p:cNvSpPr/>
          <p:nvPr/>
        </p:nvSpPr>
        <p:spPr>
          <a:xfrm>
            <a:off x="60973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3A3A3"/>
          </a:solid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60051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6D6D6"/>
          </a:solidFill>
        </p:spPr>
        <p:txBody>
          <a:bodyPr wrap="square" lIns="0" tIns="0" rIns="0" bIns="0" rtlCol="0"/>
          <a:lstStyle/>
          <a:p>
            <a:endParaRPr dirty="0">
              <a:latin typeface="Calibri Light" panose="020F0302020204030204" pitchFamily="34" charset="0"/>
            </a:endParaRPr>
          </a:p>
        </p:txBody>
      </p:sp>
      <p:sp>
        <p:nvSpPr>
          <p:cNvPr id="35" name="object 35"/>
          <p:cNvSpPr/>
          <p:nvPr/>
        </p:nvSpPr>
        <p:spPr>
          <a:xfrm>
            <a:off x="60051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60051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60973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61575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dirty="0">
              <a:latin typeface="Calibri Light" panose="020F0302020204030204" pitchFamily="34" charset="0"/>
            </a:endParaRPr>
          </a:p>
        </p:txBody>
      </p:sp>
      <p:sp>
        <p:nvSpPr>
          <p:cNvPr id="39" name="object 39"/>
          <p:cNvSpPr/>
          <p:nvPr/>
        </p:nvSpPr>
        <p:spPr>
          <a:xfrm>
            <a:off x="62497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AC1A3"/>
          </a:solidFill>
        </p:spPr>
        <p:txBody>
          <a:bodyPr wrap="square" lIns="0" tIns="0" rIns="0" bIns="0" rtlCol="0"/>
          <a:lstStyle/>
          <a:p>
            <a:endParaRPr dirty="0">
              <a:latin typeface="Calibri Light" panose="020F0302020204030204" pitchFamily="34" charset="0"/>
            </a:endParaRPr>
          </a:p>
        </p:txBody>
      </p:sp>
      <p:sp>
        <p:nvSpPr>
          <p:cNvPr id="40" name="object 40"/>
          <p:cNvSpPr/>
          <p:nvPr/>
        </p:nvSpPr>
        <p:spPr>
          <a:xfrm>
            <a:off x="61575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FF4D6"/>
          </a:solidFill>
        </p:spPr>
        <p:txBody>
          <a:bodyPr wrap="square" lIns="0" tIns="0" rIns="0" bIns="0" rtlCol="0"/>
          <a:lstStyle/>
          <a:p>
            <a:endParaRPr dirty="0">
              <a:latin typeface="Calibri Light" panose="020F0302020204030204" pitchFamily="34" charset="0"/>
            </a:endParaRPr>
          </a:p>
        </p:txBody>
      </p:sp>
      <p:sp>
        <p:nvSpPr>
          <p:cNvPr id="41" name="object 41"/>
          <p:cNvSpPr/>
          <p:nvPr/>
        </p:nvSpPr>
        <p:spPr>
          <a:xfrm>
            <a:off x="61575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2" name="object 42"/>
          <p:cNvSpPr/>
          <p:nvPr/>
        </p:nvSpPr>
        <p:spPr>
          <a:xfrm>
            <a:off x="61575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3" name="object 43"/>
          <p:cNvSpPr/>
          <p:nvPr/>
        </p:nvSpPr>
        <p:spPr>
          <a:xfrm>
            <a:off x="62497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4" name="object 44"/>
          <p:cNvSpPr/>
          <p:nvPr/>
        </p:nvSpPr>
        <p:spPr>
          <a:xfrm>
            <a:off x="63099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dirty="0">
              <a:latin typeface="Calibri Light" panose="020F0302020204030204" pitchFamily="34" charset="0"/>
            </a:endParaRPr>
          </a:p>
        </p:txBody>
      </p:sp>
      <p:sp>
        <p:nvSpPr>
          <p:cNvPr id="45" name="object 45"/>
          <p:cNvSpPr/>
          <p:nvPr/>
        </p:nvSpPr>
        <p:spPr>
          <a:xfrm>
            <a:off x="64021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A7BA"/>
          </a:solidFill>
        </p:spPr>
        <p:txBody>
          <a:bodyPr wrap="square" lIns="0" tIns="0" rIns="0" bIns="0" rtlCol="0"/>
          <a:lstStyle/>
          <a:p>
            <a:endParaRPr dirty="0">
              <a:latin typeface="Calibri Light" panose="020F0302020204030204" pitchFamily="34" charset="0"/>
            </a:endParaRPr>
          </a:p>
        </p:txBody>
      </p:sp>
      <p:sp>
        <p:nvSpPr>
          <p:cNvPr id="46" name="object 46"/>
          <p:cNvSpPr/>
          <p:nvPr/>
        </p:nvSpPr>
        <p:spPr>
          <a:xfrm>
            <a:off x="63099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DBED"/>
          </a:solidFill>
        </p:spPr>
        <p:txBody>
          <a:bodyPr wrap="square" lIns="0" tIns="0" rIns="0" bIns="0" rtlCol="0"/>
          <a:lstStyle/>
          <a:p>
            <a:endParaRPr dirty="0">
              <a:latin typeface="Calibri Light" panose="020F0302020204030204" pitchFamily="34" charset="0"/>
            </a:endParaRPr>
          </a:p>
        </p:txBody>
      </p:sp>
      <p:sp>
        <p:nvSpPr>
          <p:cNvPr id="47" name="object 47"/>
          <p:cNvSpPr/>
          <p:nvPr/>
        </p:nvSpPr>
        <p:spPr>
          <a:xfrm>
            <a:off x="63099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8" name="object 48"/>
          <p:cNvSpPr/>
          <p:nvPr/>
        </p:nvSpPr>
        <p:spPr>
          <a:xfrm>
            <a:off x="63099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9" name="object 49"/>
          <p:cNvSpPr/>
          <p:nvPr/>
        </p:nvSpPr>
        <p:spPr>
          <a:xfrm>
            <a:off x="64021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0" name="object 50"/>
          <p:cNvSpPr/>
          <p:nvPr/>
        </p:nvSpPr>
        <p:spPr>
          <a:xfrm>
            <a:off x="6462312" y="268367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dirty="0">
              <a:latin typeface="Calibri Light" panose="020F0302020204030204" pitchFamily="34" charset="0"/>
            </a:endParaRPr>
          </a:p>
        </p:txBody>
      </p:sp>
      <p:sp>
        <p:nvSpPr>
          <p:cNvPr id="51" name="object 51"/>
          <p:cNvSpPr/>
          <p:nvPr/>
        </p:nvSpPr>
        <p:spPr>
          <a:xfrm>
            <a:off x="65545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8B6A3"/>
          </a:solidFill>
        </p:spPr>
        <p:txBody>
          <a:bodyPr wrap="square" lIns="0" tIns="0" rIns="0" bIns="0" rtlCol="0"/>
          <a:lstStyle/>
          <a:p>
            <a:endParaRPr dirty="0">
              <a:latin typeface="Calibri Light" panose="020F0302020204030204" pitchFamily="34" charset="0"/>
            </a:endParaRPr>
          </a:p>
        </p:txBody>
      </p:sp>
      <p:sp>
        <p:nvSpPr>
          <p:cNvPr id="52" name="object 52"/>
          <p:cNvSpPr/>
          <p:nvPr/>
        </p:nvSpPr>
        <p:spPr>
          <a:xfrm>
            <a:off x="64623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BE9D6"/>
          </a:solidFill>
        </p:spPr>
        <p:txBody>
          <a:bodyPr wrap="square" lIns="0" tIns="0" rIns="0" bIns="0" rtlCol="0"/>
          <a:lstStyle/>
          <a:p>
            <a:endParaRPr dirty="0">
              <a:latin typeface="Calibri Light" panose="020F0302020204030204" pitchFamily="34" charset="0"/>
            </a:endParaRPr>
          </a:p>
        </p:txBody>
      </p:sp>
      <p:sp>
        <p:nvSpPr>
          <p:cNvPr id="53" name="object 53"/>
          <p:cNvSpPr/>
          <p:nvPr/>
        </p:nvSpPr>
        <p:spPr>
          <a:xfrm>
            <a:off x="64623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4" name="object 54"/>
          <p:cNvSpPr/>
          <p:nvPr/>
        </p:nvSpPr>
        <p:spPr>
          <a:xfrm>
            <a:off x="64623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5" name="object 55"/>
          <p:cNvSpPr/>
          <p:nvPr/>
        </p:nvSpPr>
        <p:spPr>
          <a:xfrm>
            <a:off x="65545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6" name="object 56"/>
          <p:cNvSpPr txBox="1"/>
          <p:nvPr/>
        </p:nvSpPr>
        <p:spPr>
          <a:xfrm>
            <a:off x="892673" y="5030867"/>
            <a:ext cx="6399530" cy="330200"/>
          </a:xfrm>
          <a:prstGeom prst="rect">
            <a:avLst/>
          </a:prstGeom>
        </p:spPr>
        <p:txBody>
          <a:bodyPr vert="horz" wrap="square" lIns="0" tIns="12700" rIns="0" bIns="0" rtlCol="0">
            <a:spAutoFit/>
          </a:bodyPr>
          <a:lstStyle/>
          <a:p>
            <a:pPr marL="12700">
              <a:spcBef>
                <a:spcPts val="100"/>
              </a:spcBef>
            </a:pPr>
            <a:r>
              <a:rPr sz="2000" spc="-5" dirty="0">
                <a:latin typeface="Calibri Light" panose="020F0302020204030204" pitchFamily="34" charset="0"/>
                <a:cs typeface="Calibri Light" panose="020F0302020204030204" pitchFamily="34" charset="0"/>
              </a:rPr>
              <a:t>We </a:t>
            </a:r>
            <a:r>
              <a:rPr sz="2000" dirty="0">
                <a:latin typeface="Calibri Light" panose="020F0302020204030204" pitchFamily="34" charset="0"/>
                <a:cs typeface="Calibri Light" panose="020F0302020204030204" pitchFamily="34" charset="0"/>
              </a:rPr>
              <a:t>stack </a:t>
            </a:r>
            <a:r>
              <a:rPr sz="2000" spc="-5" dirty="0">
                <a:latin typeface="Calibri Light" panose="020F0302020204030204" pitchFamily="34" charset="0"/>
                <a:cs typeface="Calibri Light" panose="020F0302020204030204" pitchFamily="34" charset="0"/>
              </a:rPr>
              <a:t>these up to get </a:t>
            </a:r>
            <a:r>
              <a:rPr sz="2000" dirty="0">
                <a:latin typeface="Calibri Light" panose="020F0302020204030204" pitchFamily="34" charset="0"/>
                <a:cs typeface="Calibri Light" panose="020F0302020204030204" pitchFamily="34" charset="0"/>
              </a:rPr>
              <a:t>a “new </a:t>
            </a:r>
            <a:r>
              <a:rPr sz="2000" spc="-5" dirty="0">
                <a:latin typeface="Calibri Light" panose="020F0302020204030204" pitchFamily="34" charset="0"/>
                <a:cs typeface="Calibri Light" panose="020F0302020204030204" pitchFamily="34" charset="0"/>
              </a:rPr>
              <a:t>image” of </a:t>
            </a:r>
            <a:r>
              <a:rPr sz="2000" dirty="0">
                <a:latin typeface="Calibri Light" panose="020F0302020204030204" pitchFamily="34" charset="0"/>
                <a:cs typeface="Calibri Light" panose="020F0302020204030204" pitchFamily="34" charset="0"/>
              </a:rPr>
              <a:t>size</a:t>
            </a:r>
            <a:r>
              <a:rPr sz="2000" spc="-90" dirty="0">
                <a:latin typeface="Calibri Light" panose="020F0302020204030204" pitchFamily="34" charset="0"/>
                <a:cs typeface="Calibri Light" panose="020F0302020204030204" pitchFamily="34" charset="0"/>
              </a:rPr>
              <a:t> </a:t>
            </a:r>
            <a:r>
              <a:rPr sz="2000" spc="-5" dirty="0">
                <a:latin typeface="Calibri Light" panose="020F0302020204030204" pitchFamily="34" charset="0"/>
                <a:cs typeface="Calibri Light" panose="020F0302020204030204" pitchFamily="34" charset="0"/>
              </a:rPr>
              <a:t>28x28x6!</a:t>
            </a:r>
            <a:endParaRPr sz="2000" dirty="0">
              <a:latin typeface="Calibri Light" panose="020F0302020204030204" pitchFamily="34" charset="0"/>
              <a:cs typeface="Calibri Light" panose="020F0302020204030204" pitchFamily="34" charset="0"/>
            </a:endParaRPr>
          </a:p>
        </p:txBody>
      </p:sp>
      <p:sp>
        <p:nvSpPr>
          <p:cNvPr id="58" name="Title 1">
            <a:extLst>
              <a:ext uri="{FF2B5EF4-FFF2-40B4-BE49-F238E27FC236}">
                <a16:creationId xmlns:a16="http://schemas.microsoft.com/office/drawing/2014/main" id="{0D10B31E-6D54-7A8E-5CEC-92F32F52E128}"/>
              </a:ext>
            </a:extLst>
          </p:cNvPr>
          <p:cNvSpPr txBox="1">
            <a:spLocks/>
          </p:cNvSpPr>
          <p:nvPr/>
        </p:nvSpPr>
        <p:spPr>
          <a:xfrm>
            <a:off x="236715" y="9921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ea typeface="ＭＳ Ｐゴシック" panose="020B0600070205080204" pitchFamily="34" charset="-128"/>
              </a:rPr>
              <a:t>A convolutional layer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7076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a:extLst>
              <a:ext uri="{FF2B5EF4-FFF2-40B4-BE49-F238E27FC236}">
                <a16:creationId xmlns:a16="http://schemas.microsoft.com/office/drawing/2014/main" id="{236221A6-31BC-4EC3-7CC4-1FC2C28A81DD}"/>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461D7B0A-AA37-5FE8-B704-528DE7CC1D1A}"/>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a:extLst>
              <a:ext uri="{FF2B5EF4-FFF2-40B4-BE49-F238E27FC236}">
                <a16:creationId xmlns:a16="http://schemas.microsoft.com/office/drawing/2014/main" id="{8FCCE4E4-E3D4-4765-92A6-7A66F3AAA357}"/>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88760311-300B-ACB1-F75A-9A70123446CD}"/>
              </a:ext>
            </a:extLst>
          </p:cNvPr>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a:extLst>
              <a:ext uri="{FF2B5EF4-FFF2-40B4-BE49-F238E27FC236}">
                <a16:creationId xmlns:a16="http://schemas.microsoft.com/office/drawing/2014/main" id="{11C7157E-C5C0-718C-C67C-F2A12E20CE69}"/>
              </a:ext>
            </a:extLst>
          </p:cNvPr>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graphicFrame>
        <p:nvGraphicFramePr>
          <p:cNvPr id="9" name="表格 7">
            <a:extLst>
              <a:ext uri="{FF2B5EF4-FFF2-40B4-BE49-F238E27FC236}">
                <a16:creationId xmlns:a16="http://schemas.microsoft.com/office/drawing/2014/main" id="{3F3D34F9-3A1C-B241-8A3B-EF23623B7096}"/>
              </a:ext>
            </a:extLst>
          </p:cNvPr>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a:extLst>
              <a:ext uri="{FF2B5EF4-FFF2-40B4-BE49-F238E27FC236}">
                <a16:creationId xmlns:a16="http://schemas.microsoft.com/office/drawing/2014/main" id="{01E2DF70-0623-2B52-FECD-86F8BAEA0FB6}"/>
              </a:ext>
            </a:extLst>
          </p:cNvPr>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sp>
        <p:nvSpPr>
          <p:cNvPr id="11" name="文字方塊 9">
            <a:extLst>
              <a:ext uri="{FF2B5EF4-FFF2-40B4-BE49-F238E27FC236}">
                <a16:creationId xmlns:a16="http://schemas.microsoft.com/office/drawing/2014/main" id="{939CF2FC-5109-24D5-076A-D891F513FF47}"/>
              </a:ext>
            </a:extLst>
          </p:cNvPr>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12" name="文字方塊 10">
            <a:extLst>
              <a:ext uri="{FF2B5EF4-FFF2-40B4-BE49-F238E27FC236}">
                <a16:creationId xmlns:a16="http://schemas.microsoft.com/office/drawing/2014/main" id="{F8CEAFCF-6931-120D-DE5E-1B3BD38F51C2}"/>
              </a:ext>
            </a:extLst>
          </p:cNvPr>
          <p:cNvSpPr txBox="1">
            <a:spLocks noChangeArrowheads="1"/>
          </p:cNvSpPr>
          <p:nvPr/>
        </p:nvSpPr>
        <p:spPr bwMode="auto">
          <a:xfrm>
            <a:off x="5029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These are the network parameters to be learned.</a:t>
            </a:r>
            <a:endParaRPr lang="zh-TW" altLang="en-US" dirty="0">
              <a:solidFill>
                <a:srgbClr val="FF0000"/>
              </a:solidFill>
              <a:latin typeface="Calibri Light" panose="020F0302020204030204" pitchFamily="34" charset="0"/>
            </a:endParaRPr>
          </a:p>
        </p:txBody>
      </p:sp>
      <p:sp>
        <p:nvSpPr>
          <p:cNvPr id="15" name="文字方塊 12">
            <a:extLst>
              <a:ext uri="{FF2B5EF4-FFF2-40B4-BE49-F238E27FC236}">
                <a16:creationId xmlns:a16="http://schemas.microsoft.com/office/drawing/2014/main" id="{A51B65F3-6FF7-141E-09AF-04972555F5E3}"/>
              </a:ext>
            </a:extLst>
          </p:cNvPr>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Each filter detects a small pattern (3 x 3). </a:t>
            </a:r>
            <a:endParaRPr lang="zh-TW" altLang="en-US" dirty="0">
              <a:latin typeface="Calibri Light" panose="020F0302020204030204" pitchFamily="34" charset="0"/>
            </a:endParaRPr>
          </a:p>
        </p:txBody>
      </p:sp>
    </p:spTree>
    <p:extLst>
      <p:ext uri="{BB962C8B-B14F-4D97-AF65-F5344CB8AC3E}">
        <p14:creationId xmlns:p14="http://schemas.microsoft.com/office/powerpoint/2010/main" val="2159960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a:extLst>
              <a:ext uri="{FF2B5EF4-FFF2-40B4-BE49-F238E27FC236}">
                <a16:creationId xmlns:a16="http://schemas.microsoft.com/office/drawing/2014/main" id="{27E56E7E-C636-E5A4-416E-5E949CC8E2B4}"/>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DA611CBB-820E-1042-22F1-751CCFD5416F}"/>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9509" name="文字方塊 4">
            <a:extLst>
              <a:ext uri="{FF2B5EF4-FFF2-40B4-BE49-F238E27FC236}">
                <a16:creationId xmlns:a16="http://schemas.microsoft.com/office/drawing/2014/main" id="{7A40E9DA-E8E5-E3EF-3F2D-B56C4E0567D4}"/>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080449E3-4510-8F8D-C715-E1B59E18C8A2}"/>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528" name="文字方塊 6">
            <a:extLst>
              <a:ext uri="{FF2B5EF4-FFF2-40B4-BE49-F238E27FC236}">
                <a16:creationId xmlns:a16="http://schemas.microsoft.com/office/drawing/2014/main" id="{EF7D2BE7-FAC1-AFC2-69C6-37725EC18BA8}"/>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A384DC04-DECD-DE51-6A7E-5924CDE474F2}"/>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E3EB9293-253C-815D-4CD4-C29CACE6FA4F}"/>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C7106FB9-57E2-8416-D039-2372E4EA3D4F}"/>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2" name="矩形 27">
            <a:extLst>
              <a:ext uri="{FF2B5EF4-FFF2-40B4-BE49-F238E27FC236}">
                <a16:creationId xmlns:a16="http://schemas.microsoft.com/office/drawing/2014/main" id="{2589CB41-B1BA-8691-1060-E28E3AABD2CC}"/>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3" name="矩形 33">
            <a:extLst>
              <a:ext uri="{FF2B5EF4-FFF2-40B4-BE49-F238E27FC236}">
                <a16:creationId xmlns:a16="http://schemas.microsoft.com/office/drawing/2014/main" id="{65DE7E0B-E8C4-32A5-24DC-BE91066BEDC7}"/>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cxnSp>
        <p:nvCxnSpPr>
          <p:cNvPr id="15" name="Straight Arrow Connector 14">
            <a:extLst>
              <a:ext uri="{FF2B5EF4-FFF2-40B4-BE49-F238E27FC236}">
                <a16:creationId xmlns:a16="http://schemas.microsoft.com/office/drawing/2014/main" id="{E222EE3A-2B79-9A94-92B4-FBD89603E5EF}"/>
              </a:ext>
            </a:extLst>
          </p:cNvPr>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4563CC33-0580-2D95-BCF7-E8F73679A9B1}"/>
              </a:ext>
            </a:extLst>
          </p:cNvPr>
          <p:cNvSpPr txBox="1">
            <a:spLocks noChangeArrowheads="1"/>
          </p:cNvSpPr>
          <p:nvPr/>
        </p:nvSpPr>
        <p:spPr bwMode="auto">
          <a:xfrm>
            <a:off x="3886200" y="2438400"/>
            <a:ext cx="9143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Dot </a:t>
            </a:r>
          </a:p>
          <a:p>
            <a:pPr eaLnBrk="1" hangingPunct="1"/>
            <a:r>
              <a:rPr lang="en-US" altLang="en-US" sz="1800" dirty="0">
                <a:latin typeface="Calibri Light" panose="020F0302020204030204" pitchFamily="34" charset="0"/>
              </a:rPr>
              <a:t>product</a:t>
            </a:r>
          </a:p>
        </p:txBody>
      </p:sp>
    </p:spTree>
    <p:extLst>
      <p:ext uri="{BB962C8B-B14F-4D97-AF65-F5344CB8AC3E}">
        <p14:creationId xmlns:p14="http://schemas.microsoft.com/office/powerpoint/2010/main" val="2850499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a:extLst>
              <a:ext uri="{FF2B5EF4-FFF2-40B4-BE49-F238E27FC236}">
                <a16:creationId xmlns:a16="http://schemas.microsoft.com/office/drawing/2014/main" id="{C8E52B1B-7BDA-E94E-5F9C-1FAADAE0CBB4}"/>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064D72F0-B591-7558-14CC-99362FA8681F}"/>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0533" name="文字方塊 4">
            <a:extLst>
              <a:ext uri="{FF2B5EF4-FFF2-40B4-BE49-F238E27FC236}">
                <a16:creationId xmlns:a16="http://schemas.microsoft.com/office/drawing/2014/main" id="{BC683941-55D9-6FCC-C32D-4C3F9003C2D1}"/>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B29068BF-89CA-5EEA-9E78-6228C0BE30F4}"/>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552" name="文字方塊 6">
            <a:extLst>
              <a:ext uri="{FF2B5EF4-FFF2-40B4-BE49-F238E27FC236}">
                <a16:creationId xmlns:a16="http://schemas.microsoft.com/office/drawing/2014/main" id="{E3F4C766-7D6B-7E43-58CF-DF7FC459D99D}"/>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6AD917CB-CCAA-00D8-0027-178617433939}"/>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C596AACE-9F20-E231-44FB-472C6148CAB8}"/>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55C376F8-ECE9-A3BA-24F1-3A9918B9B99F}"/>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2" name="矩形 27">
            <a:extLst>
              <a:ext uri="{FF2B5EF4-FFF2-40B4-BE49-F238E27FC236}">
                <a16:creationId xmlns:a16="http://schemas.microsoft.com/office/drawing/2014/main" id="{C96AC581-6B65-7EFB-05FD-924FC12B5629}"/>
              </a:ext>
            </a:extLst>
          </p:cNvPr>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0557" name="矩形 33">
            <a:extLst>
              <a:ext uri="{FF2B5EF4-FFF2-40B4-BE49-F238E27FC236}">
                <a16:creationId xmlns:a16="http://schemas.microsoft.com/office/drawing/2014/main" id="{5C4DD502-8B47-C65B-5E43-88F8B6224463}"/>
              </a:ext>
            </a:extLst>
          </p:cNvPr>
          <p:cNvSpPr>
            <a:spLocks noChangeArrowheads="1"/>
          </p:cNvSpPr>
          <p:nvPr/>
        </p:nvSpPr>
        <p:spPr bwMode="auto">
          <a:xfrm>
            <a:off x="1166813" y="1731963"/>
            <a:ext cx="1431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If s</a:t>
            </a:r>
            <a:r>
              <a:rPr lang="zh-TW" altLang="en-US" dirty="0">
                <a:latin typeface="Calibri Light" panose="020F0302020204030204" pitchFamily="34" charset="0"/>
              </a:rPr>
              <a:t>tride</a:t>
            </a:r>
            <a:r>
              <a:rPr lang="en-US" altLang="zh-TW" dirty="0">
                <a:latin typeface="Calibri Light" panose="020F0302020204030204" pitchFamily="34" charset="0"/>
              </a:rPr>
              <a:t>=2</a:t>
            </a:r>
            <a:endParaRPr lang="zh-TW" altLang="en-US" dirty="0">
              <a:latin typeface="Calibri Light" panose="020F0302020204030204" pitchFamily="34" charset="0"/>
            </a:endParaRPr>
          </a:p>
        </p:txBody>
      </p:sp>
    </p:spTree>
    <p:extLst>
      <p:ext uri="{BB962C8B-B14F-4D97-AF65-F5344CB8AC3E}">
        <p14:creationId xmlns:p14="http://schemas.microsoft.com/office/powerpoint/2010/main" val="1179552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a:extLst>
              <a:ext uri="{FF2B5EF4-FFF2-40B4-BE49-F238E27FC236}">
                <a16:creationId xmlns:a16="http://schemas.microsoft.com/office/drawing/2014/main" id="{F4961107-82D0-F75F-60C0-E929271A2A0B}"/>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1504B3BD-C16E-B779-70CD-F5CB15E747A4}"/>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1557" name="文字方塊 4">
            <a:extLst>
              <a:ext uri="{FF2B5EF4-FFF2-40B4-BE49-F238E27FC236}">
                <a16:creationId xmlns:a16="http://schemas.microsoft.com/office/drawing/2014/main" id="{62AEB4CF-46D9-93F8-F929-ACFA04DB1C50}"/>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69380318-51C3-AA61-0937-D7531A2C5258}"/>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576" name="文字方塊 6">
            <a:extLst>
              <a:ext uri="{FF2B5EF4-FFF2-40B4-BE49-F238E27FC236}">
                <a16:creationId xmlns:a16="http://schemas.microsoft.com/office/drawing/2014/main" id="{971F2F66-62A3-BF9A-7696-CAA1AB77878F}"/>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17A6D8C9-B7FE-8AEC-095F-2FB10FB0A505}"/>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27F7B925-85D7-AA19-C38B-38013919E801}"/>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038ACB50-E41E-096D-DE02-1013082D4E72}"/>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2" name="橢圓 13">
            <a:extLst>
              <a:ext uri="{FF2B5EF4-FFF2-40B4-BE49-F238E27FC236}">
                <a16:creationId xmlns:a16="http://schemas.microsoft.com/office/drawing/2014/main" id="{1BE6F45F-3DA1-F21B-6628-C324AC886C10}"/>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3" name="橢圓 14">
            <a:extLst>
              <a:ext uri="{FF2B5EF4-FFF2-40B4-BE49-F238E27FC236}">
                <a16:creationId xmlns:a16="http://schemas.microsoft.com/office/drawing/2014/main" id="{5D8B15D3-AF7D-F38A-5C1F-C12D925A869F}"/>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4" name="橢圓 15">
            <a:extLst>
              <a:ext uri="{FF2B5EF4-FFF2-40B4-BE49-F238E27FC236}">
                <a16:creationId xmlns:a16="http://schemas.microsoft.com/office/drawing/2014/main" id="{07F093FA-247D-AC44-A8B3-DC9D14F0CA68}"/>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16">
            <a:extLst>
              <a:ext uri="{FF2B5EF4-FFF2-40B4-BE49-F238E27FC236}">
                <a16:creationId xmlns:a16="http://schemas.microsoft.com/office/drawing/2014/main" id="{D2645B8F-254E-2915-C099-0962A906B143}"/>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6" name="橢圓 17">
            <a:extLst>
              <a:ext uri="{FF2B5EF4-FFF2-40B4-BE49-F238E27FC236}">
                <a16:creationId xmlns:a16="http://schemas.microsoft.com/office/drawing/2014/main" id="{5A1ADFA4-0432-0568-05E2-40D2F8B10C1B}"/>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7" name="橢圓 18">
            <a:extLst>
              <a:ext uri="{FF2B5EF4-FFF2-40B4-BE49-F238E27FC236}">
                <a16:creationId xmlns:a16="http://schemas.microsoft.com/office/drawing/2014/main" id="{1166EC6D-FEA4-1151-B081-EF83DDA1EFAB}"/>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8" name="橢圓 19">
            <a:extLst>
              <a:ext uri="{FF2B5EF4-FFF2-40B4-BE49-F238E27FC236}">
                <a16:creationId xmlns:a16="http://schemas.microsoft.com/office/drawing/2014/main" id="{14C46E6A-4B82-E2BD-CA88-62349DB82847}"/>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9" name="橢圓 20">
            <a:extLst>
              <a:ext uri="{FF2B5EF4-FFF2-40B4-BE49-F238E27FC236}">
                <a16:creationId xmlns:a16="http://schemas.microsoft.com/office/drawing/2014/main" id="{77B7BCB1-F777-7AAA-42DE-006B68AFD4DF}"/>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0" name="橢圓 21">
            <a:extLst>
              <a:ext uri="{FF2B5EF4-FFF2-40B4-BE49-F238E27FC236}">
                <a16:creationId xmlns:a16="http://schemas.microsoft.com/office/drawing/2014/main" id="{F60391C3-DA1F-D35F-C026-493783624D0D}"/>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21" name="橢圓 22">
            <a:extLst>
              <a:ext uri="{FF2B5EF4-FFF2-40B4-BE49-F238E27FC236}">
                <a16:creationId xmlns:a16="http://schemas.microsoft.com/office/drawing/2014/main" id="{B4185339-3A15-BE1D-ABCA-49F7772571B2}"/>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2" name="橢圓 23">
            <a:extLst>
              <a:ext uri="{FF2B5EF4-FFF2-40B4-BE49-F238E27FC236}">
                <a16:creationId xmlns:a16="http://schemas.microsoft.com/office/drawing/2014/main" id="{049FD95D-0A4F-737E-5A12-A1CFA20FB474}"/>
              </a:ext>
            </a:extLst>
          </p:cNvPr>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3" name="橢圓 24">
            <a:extLst>
              <a:ext uri="{FF2B5EF4-FFF2-40B4-BE49-F238E27FC236}">
                <a16:creationId xmlns:a16="http://schemas.microsoft.com/office/drawing/2014/main" id="{00A59C15-A969-2B90-3657-E71929BA682A}"/>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4" name="橢圓 25">
            <a:extLst>
              <a:ext uri="{FF2B5EF4-FFF2-40B4-BE49-F238E27FC236}">
                <a16:creationId xmlns:a16="http://schemas.microsoft.com/office/drawing/2014/main" id="{7B74ADE6-6508-AB2E-9213-DD3AE04F595C}"/>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5" name="橢圓 26">
            <a:extLst>
              <a:ext uri="{FF2B5EF4-FFF2-40B4-BE49-F238E27FC236}">
                <a16:creationId xmlns:a16="http://schemas.microsoft.com/office/drawing/2014/main" id="{02C01B21-253F-2E3D-B15B-672E55F8388C}"/>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矩形 27">
            <a:extLst>
              <a:ext uri="{FF2B5EF4-FFF2-40B4-BE49-F238E27FC236}">
                <a16:creationId xmlns:a16="http://schemas.microsoft.com/office/drawing/2014/main" id="{D81D3FF7-39BE-6C6D-5222-21DB51743379}"/>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7" name="矩形 28">
            <a:extLst>
              <a:ext uri="{FF2B5EF4-FFF2-40B4-BE49-F238E27FC236}">
                <a16:creationId xmlns:a16="http://schemas.microsoft.com/office/drawing/2014/main" id="{BECD1BA7-B7C5-B0C0-F80A-2C07B3D94E31}"/>
              </a:ext>
            </a:extLst>
          </p:cNvPr>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8" name="矩形 29">
            <a:extLst>
              <a:ext uri="{FF2B5EF4-FFF2-40B4-BE49-F238E27FC236}">
                <a16:creationId xmlns:a16="http://schemas.microsoft.com/office/drawing/2014/main" id="{C05651EB-0ADE-EE9B-1E60-89DBF85F49A1}"/>
              </a:ext>
            </a:extLst>
          </p:cNvPr>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9" name="矩形 30">
            <a:extLst>
              <a:ext uri="{FF2B5EF4-FFF2-40B4-BE49-F238E27FC236}">
                <a16:creationId xmlns:a16="http://schemas.microsoft.com/office/drawing/2014/main" id="{AFDFAA63-9E81-1396-7FFC-5D19D91059C7}"/>
              </a:ext>
            </a:extLst>
          </p:cNvPr>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1598" name="矩形 33">
            <a:extLst>
              <a:ext uri="{FF2B5EF4-FFF2-40B4-BE49-F238E27FC236}">
                <a16:creationId xmlns:a16="http://schemas.microsoft.com/office/drawing/2014/main" id="{E49666A6-C98A-84A0-BCF2-3AA354920C55}"/>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31" name="矩形 31">
            <a:extLst>
              <a:ext uri="{FF2B5EF4-FFF2-40B4-BE49-F238E27FC236}">
                <a16:creationId xmlns:a16="http://schemas.microsoft.com/office/drawing/2014/main" id="{FB254E12-B7A3-B856-FC79-94477F19503C}"/>
              </a:ext>
            </a:extLst>
          </p:cNvPr>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2" name="矩形 7">
            <a:extLst>
              <a:ext uri="{FF2B5EF4-FFF2-40B4-BE49-F238E27FC236}">
                <a16:creationId xmlns:a16="http://schemas.microsoft.com/office/drawing/2014/main" id="{5899BA6E-1A22-EB9F-5395-44B76B2B41A9}"/>
              </a:ext>
            </a:extLst>
          </p:cNvPr>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3" name="矩形 35">
            <a:extLst>
              <a:ext uri="{FF2B5EF4-FFF2-40B4-BE49-F238E27FC236}">
                <a16:creationId xmlns:a16="http://schemas.microsoft.com/office/drawing/2014/main" id="{24053F76-58F0-C23E-83AA-F4964B53428C}"/>
              </a:ext>
            </a:extLst>
          </p:cNvPr>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4" name="矩形 36">
            <a:extLst>
              <a:ext uri="{FF2B5EF4-FFF2-40B4-BE49-F238E27FC236}">
                <a16:creationId xmlns:a16="http://schemas.microsoft.com/office/drawing/2014/main" id="{E111ED87-223E-5B36-B472-FF19F33CB028}"/>
              </a:ext>
            </a:extLst>
          </p:cNvPr>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35" name="直線接點 9">
            <a:extLst>
              <a:ext uri="{FF2B5EF4-FFF2-40B4-BE49-F238E27FC236}">
                <a16:creationId xmlns:a16="http://schemas.microsoft.com/office/drawing/2014/main" id="{E97EB176-36C8-3CA0-2495-569809A5CFE7}"/>
              </a:ext>
            </a:extLst>
          </p:cNvPr>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a:extLst>
              <a:ext uri="{FF2B5EF4-FFF2-40B4-BE49-F238E27FC236}">
                <a16:creationId xmlns:a16="http://schemas.microsoft.com/office/drawing/2014/main" id="{95774681-5418-C63E-9B6A-6090529475B8}"/>
              </a:ext>
            </a:extLst>
          </p:cNvPr>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7" name="矩形 38">
            <a:extLst>
              <a:ext uri="{FF2B5EF4-FFF2-40B4-BE49-F238E27FC236}">
                <a16:creationId xmlns:a16="http://schemas.microsoft.com/office/drawing/2014/main" id="{4A229404-F279-1CB0-2DD0-C0F3D9E8A529}"/>
              </a:ext>
            </a:extLst>
          </p:cNvPr>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39" name="直線接點 40">
            <a:extLst>
              <a:ext uri="{FF2B5EF4-FFF2-40B4-BE49-F238E27FC236}">
                <a16:creationId xmlns:a16="http://schemas.microsoft.com/office/drawing/2014/main" id="{7AD224EC-30C2-4C43-ABFA-329AF1609C21}"/>
              </a:ext>
            </a:extLst>
          </p:cNvPr>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a:extLst>
              <a:ext uri="{FF2B5EF4-FFF2-40B4-BE49-F238E27FC236}">
                <a16:creationId xmlns:a16="http://schemas.microsoft.com/office/drawing/2014/main" id="{CA4683C0-AE3D-153E-963A-B1428019AF5E}"/>
              </a:ext>
            </a:extLst>
          </p:cNvPr>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616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a:extLst>
              <a:ext uri="{FF2B5EF4-FFF2-40B4-BE49-F238E27FC236}">
                <a16:creationId xmlns:a16="http://schemas.microsoft.com/office/drawing/2014/main" id="{40A8724B-9A82-F8D9-59AF-4D69289B53A1}"/>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C7383DCF-6D8F-D521-17F1-27136FDBF785}"/>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2581" name="文字方塊 4">
            <a:extLst>
              <a:ext uri="{FF2B5EF4-FFF2-40B4-BE49-F238E27FC236}">
                <a16:creationId xmlns:a16="http://schemas.microsoft.com/office/drawing/2014/main" id="{C7C0B091-7169-1E5D-265C-3DCE1D6E0217}"/>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sp>
        <p:nvSpPr>
          <p:cNvPr id="7" name="橢圓 11">
            <a:extLst>
              <a:ext uri="{FF2B5EF4-FFF2-40B4-BE49-F238E27FC236}">
                <a16:creationId xmlns:a16="http://schemas.microsoft.com/office/drawing/2014/main" id="{5B3C8C3F-7991-50DB-AC0C-FA3E1A9C95C3}"/>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8" name="橢圓 12">
            <a:extLst>
              <a:ext uri="{FF2B5EF4-FFF2-40B4-BE49-F238E27FC236}">
                <a16:creationId xmlns:a16="http://schemas.microsoft.com/office/drawing/2014/main" id="{4913BBBD-44CE-67E3-12BD-5C2A80BB6018}"/>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9" name="橢圓 13">
            <a:extLst>
              <a:ext uri="{FF2B5EF4-FFF2-40B4-BE49-F238E27FC236}">
                <a16:creationId xmlns:a16="http://schemas.microsoft.com/office/drawing/2014/main" id="{4F5957C0-1AB4-71A0-99F1-91B8EA089EB1}"/>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0" name="橢圓 14">
            <a:extLst>
              <a:ext uri="{FF2B5EF4-FFF2-40B4-BE49-F238E27FC236}">
                <a16:creationId xmlns:a16="http://schemas.microsoft.com/office/drawing/2014/main" id="{7C85FA9A-D547-73D4-D37C-2C7DD201224E}"/>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1" name="橢圓 15">
            <a:extLst>
              <a:ext uri="{FF2B5EF4-FFF2-40B4-BE49-F238E27FC236}">
                <a16:creationId xmlns:a16="http://schemas.microsoft.com/office/drawing/2014/main" id="{B941AD3C-F0CF-52F2-AD0D-76812775567D}"/>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2" name="橢圓 16">
            <a:extLst>
              <a:ext uri="{FF2B5EF4-FFF2-40B4-BE49-F238E27FC236}">
                <a16:creationId xmlns:a16="http://schemas.microsoft.com/office/drawing/2014/main" id="{B11A898C-8D23-63B8-6466-FAB05DD984D5}"/>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3" name="橢圓 17">
            <a:extLst>
              <a:ext uri="{FF2B5EF4-FFF2-40B4-BE49-F238E27FC236}">
                <a16:creationId xmlns:a16="http://schemas.microsoft.com/office/drawing/2014/main" id="{3F2CDF2F-3BEB-BE44-5321-27B0D9E7D968}"/>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4" name="橢圓 18">
            <a:extLst>
              <a:ext uri="{FF2B5EF4-FFF2-40B4-BE49-F238E27FC236}">
                <a16:creationId xmlns:a16="http://schemas.microsoft.com/office/drawing/2014/main" id="{E32A8DF3-A4DB-673E-76AF-FB9D2F627D94}"/>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19">
            <a:extLst>
              <a:ext uri="{FF2B5EF4-FFF2-40B4-BE49-F238E27FC236}">
                <a16:creationId xmlns:a16="http://schemas.microsoft.com/office/drawing/2014/main" id="{19C0F726-F115-12A0-39C2-B85C5A36FB9A}"/>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6" name="橢圓 20">
            <a:extLst>
              <a:ext uri="{FF2B5EF4-FFF2-40B4-BE49-F238E27FC236}">
                <a16:creationId xmlns:a16="http://schemas.microsoft.com/office/drawing/2014/main" id="{CDAF83FC-B805-8791-73EE-974E9BC30A5E}"/>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7" name="橢圓 21">
            <a:extLst>
              <a:ext uri="{FF2B5EF4-FFF2-40B4-BE49-F238E27FC236}">
                <a16:creationId xmlns:a16="http://schemas.microsoft.com/office/drawing/2014/main" id="{17A7A99B-6ECE-E08C-85F9-0E468A8683E0}"/>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8" name="橢圓 22">
            <a:extLst>
              <a:ext uri="{FF2B5EF4-FFF2-40B4-BE49-F238E27FC236}">
                <a16:creationId xmlns:a16="http://schemas.microsoft.com/office/drawing/2014/main" id="{5A1D5CCC-CE61-5396-2447-5B6430B99DED}"/>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9" name="橢圓 23">
            <a:extLst>
              <a:ext uri="{FF2B5EF4-FFF2-40B4-BE49-F238E27FC236}">
                <a16:creationId xmlns:a16="http://schemas.microsoft.com/office/drawing/2014/main" id="{2C623FFD-3755-BE29-3967-BAC5696E4336}"/>
              </a:ext>
            </a:extLst>
          </p:cNvPr>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0" name="橢圓 24">
            <a:extLst>
              <a:ext uri="{FF2B5EF4-FFF2-40B4-BE49-F238E27FC236}">
                <a16:creationId xmlns:a16="http://schemas.microsoft.com/office/drawing/2014/main" id="{98A05EEE-4373-405A-C9DC-4C9699AF1EA1}"/>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1" name="橢圓 25">
            <a:extLst>
              <a:ext uri="{FF2B5EF4-FFF2-40B4-BE49-F238E27FC236}">
                <a16:creationId xmlns:a16="http://schemas.microsoft.com/office/drawing/2014/main" id="{53401BCD-DD2B-383E-087A-55C7427D93F3}"/>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2" name="橢圓 26">
            <a:extLst>
              <a:ext uri="{FF2B5EF4-FFF2-40B4-BE49-F238E27FC236}">
                <a16:creationId xmlns:a16="http://schemas.microsoft.com/office/drawing/2014/main" id="{70E6C119-0364-9E9B-C345-C4660C556B51}"/>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graphicFrame>
        <p:nvGraphicFramePr>
          <p:cNvPr id="23" name="表格 34">
            <a:extLst>
              <a:ext uri="{FF2B5EF4-FFF2-40B4-BE49-F238E27FC236}">
                <a16:creationId xmlns:a16="http://schemas.microsoft.com/office/drawing/2014/main" id="{4991A3BD-1426-2448-7F1E-BC33E3693C77}"/>
              </a:ext>
            </a:extLst>
          </p:cNvPr>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616" name="文字方塊 35">
            <a:extLst>
              <a:ext uri="{FF2B5EF4-FFF2-40B4-BE49-F238E27FC236}">
                <a16:creationId xmlns:a16="http://schemas.microsoft.com/office/drawing/2014/main" id="{715A2C39-78BF-E6E4-0E01-C29382DF228D}"/>
              </a:ext>
            </a:extLst>
          </p:cNvPr>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FF0000"/>
                </a:solidFill>
                <a:latin typeface="Calibri Light" panose="020F0302020204030204" pitchFamily="34" charset="0"/>
              </a:rPr>
              <a:t>Filter 2</a:t>
            </a:r>
            <a:endParaRPr lang="zh-TW" altLang="en-US" dirty="0">
              <a:solidFill>
                <a:srgbClr val="FF0000"/>
              </a:solidFill>
              <a:latin typeface="Calibri Light" panose="020F0302020204030204" pitchFamily="34" charset="0"/>
            </a:endParaRPr>
          </a:p>
        </p:txBody>
      </p:sp>
      <p:sp>
        <p:nvSpPr>
          <p:cNvPr id="25" name="矩形 36">
            <a:extLst>
              <a:ext uri="{FF2B5EF4-FFF2-40B4-BE49-F238E27FC236}">
                <a16:creationId xmlns:a16="http://schemas.microsoft.com/office/drawing/2014/main" id="{D64D9552-EC3C-B3AA-C957-C377957492F8}"/>
              </a:ext>
            </a:extLst>
          </p:cNvPr>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6" name="矩形 37">
            <a:extLst>
              <a:ext uri="{FF2B5EF4-FFF2-40B4-BE49-F238E27FC236}">
                <a16:creationId xmlns:a16="http://schemas.microsoft.com/office/drawing/2014/main" id="{9C56FB20-4520-80A4-789B-DF67F3F90791}"/>
              </a:ext>
            </a:extLst>
          </p:cNvPr>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7" name="矩形 38">
            <a:extLst>
              <a:ext uri="{FF2B5EF4-FFF2-40B4-BE49-F238E27FC236}">
                <a16:creationId xmlns:a16="http://schemas.microsoft.com/office/drawing/2014/main" id="{060A5655-6C5D-13D7-9828-F71F06E74420}"/>
              </a:ext>
            </a:extLst>
          </p:cNvPr>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8" name="矩形 39">
            <a:extLst>
              <a:ext uri="{FF2B5EF4-FFF2-40B4-BE49-F238E27FC236}">
                <a16:creationId xmlns:a16="http://schemas.microsoft.com/office/drawing/2014/main" id="{E88C1E30-5133-5724-8F54-F0B5C6C749A5}"/>
              </a:ext>
            </a:extLst>
          </p:cNvPr>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9" name="矩形 40">
            <a:extLst>
              <a:ext uri="{FF2B5EF4-FFF2-40B4-BE49-F238E27FC236}">
                <a16:creationId xmlns:a16="http://schemas.microsoft.com/office/drawing/2014/main" id="{62B7E228-075A-DE38-B41A-CD32C6D83CBF}"/>
              </a:ext>
            </a:extLst>
          </p:cNvPr>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0" name="橢圓 41">
            <a:extLst>
              <a:ext uri="{FF2B5EF4-FFF2-40B4-BE49-F238E27FC236}">
                <a16:creationId xmlns:a16="http://schemas.microsoft.com/office/drawing/2014/main" id="{918F8B44-64D7-2816-F54F-129227034793}"/>
              </a:ext>
            </a:extLst>
          </p:cNvPr>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1" name="橢圓 42">
            <a:extLst>
              <a:ext uri="{FF2B5EF4-FFF2-40B4-BE49-F238E27FC236}">
                <a16:creationId xmlns:a16="http://schemas.microsoft.com/office/drawing/2014/main" id="{94951E75-C7A6-CE22-437C-A19164A98A04}"/>
              </a:ext>
            </a:extLst>
          </p:cNvPr>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2" name="橢圓 43">
            <a:extLst>
              <a:ext uri="{FF2B5EF4-FFF2-40B4-BE49-F238E27FC236}">
                <a16:creationId xmlns:a16="http://schemas.microsoft.com/office/drawing/2014/main" id="{C78768BF-D958-D831-3047-DA303E5BCEE0}"/>
              </a:ext>
            </a:extLst>
          </p:cNvPr>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3" name="橢圓 44">
            <a:extLst>
              <a:ext uri="{FF2B5EF4-FFF2-40B4-BE49-F238E27FC236}">
                <a16:creationId xmlns:a16="http://schemas.microsoft.com/office/drawing/2014/main" id="{E2D50313-B997-E441-A1D1-65C03784A42E}"/>
              </a:ext>
            </a:extLst>
          </p:cNvPr>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4" name="橢圓 45">
            <a:extLst>
              <a:ext uri="{FF2B5EF4-FFF2-40B4-BE49-F238E27FC236}">
                <a16:creationId xmlns:a16="http://schemas.microsoft.com/office/drawing/2014/main" id="{D436780F-6117-FEF1-3099-504BF4131A47}"/>
              </a:ext>
            </a:extLst>
          </p:cNvPr>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5" name="橢圓 46">
            <a:extLst>
              <a:ext uri="{FF2B5EF4-FFF2-40B4-BE49-F238E27FC236}">
                <a16:creationId xmlns:a16="http://schemas.microsoft.com/office/drawing/2014/main" id="{B75B89FC-A8BA-31BD-11B2-4E64785AB6CD}"/>
              </a:ext>
            </a:extLst>
          </p:cNvPr>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6" name="橢圓 47">
            <a:extLst>
              <a:ext uri="{FF2B5EF4-FFF2-40B4-BE49-F238E27FC236}">
                <a16:creationId xmlns:a16="http://schemas.microsoft.com/office/drawing/2014/main" id="{FDC6B730-1DE7-2D28-42A6-74FD0199F2BC}"/>
              </a:ext>
            </a:extLst>
          </p:cNvPr>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7" name="橢圓 48">
            <a:extLst>
              <a:ext uri="{FF2B5EF4-FFF2-40B4-BE49-F238E27FC236}">
                <a16:creationId xmlns:a16="http://schemas.microsoft.com/office/drawing/2014/main" id="{18D1E686-6CB7-B1C5-05F5-BA45EAF194BF}"/>
              </a:ext>
            </a:extLst>
          </p:cNvPr>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8" name="橢圓 49">
            <a:extLst>
              <a:ext uri="{FF2B5EF4-FFF2-40B4-BE49-F238E27FC236}">
                <a16:creationId xmlns:a16="http://schemas.microsoft.com/office/drawing/2014/main" id="{1AFF3A88-EA85-0074-3C69-6918B7C85FD5}"/>
              </a:ext>
            </a:extLst>
          </p:cNvPr>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9" name="橢圓 50">
            <a:extLst>
              <a:ext uri="{FF2B5EF4-FFF2-40B4-BE49-F238E27FC236}">
                <a16:creationId xmlns:a16="http://schemas.microsoft.com/office/drawing/2014/main" id="{094551C8-FFF8-FA62-CD2B-418E8A05B8F0}"/>
              </a:ext>
            </a:extLst>
          </p:cNvPr>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0" name="橢圓 51">
            <a:extLst>
              <a:ext uri="{FF2B5EF4-FFF2-40B4-BE49-F238E27FC236}">
                <a16:creationId xmlns:a16="http://schemas.microsoft.com/office/drawing/2014/main" id="{C0EDBF9E-9368-2CDA-19B8-D82FAAD07A94}"/>
              </a:ext>
            </a:extLst>
          </p:cNvPr>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41" name="橢圓 52">
            <a:extLst>
              <a:ext uri="{FF2B5EF4-FFF2-40B4-BE49-F238E27FC236}">
                <a16:creationId xmlns:a16="http://schemas.microsoft.com/office/drawing/2014/main" id="{B9072C5B-59C6-9632-233E-4B1D42FB290C}"/>
              </a:ext>
            </a:extLst>
          </p:cNvPr>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2" name="橢圓 53">
            <a:extLst>
              <a:ext uri="{FF2B5EF4-FFF2-40B4-BE49-F238E27FC236}">
                <a16:creationId xmlns:a16="http://schemas.microsoft.com/office/drawing/2014/main" id="{AAEEEE5B-C968-10B3-408D-96411B892B00}"/>
              </a:ext>
            </a:extLst>
          </p:cNvPr>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3" name="橢圓 54">
            <a:extLst>
              <a:ext uri="{FF2B5EF4-FFF2-40B4-BE49-F238E27FC236}">
                <a16:creationId xmlns:a16="http://schemas.microsoft.com/office/drawing/2014/main" id="{8F28C235-37D8-030A-EABF-F8F899491B6F}"/>
              </a:ext>
            </a:extLst>
          </p:cNvPr>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44" name="橢圓 55">
            <a:extLst>
              <a:ext uri="{FF2B5EF4-FFF2-40B4-BE49-F238E27FC236}">
                <a16:creationId xmlns:a16="http://schemas.microsoft.com/office/drawing/2014/main" id="{5E40DE42-F3D6-C497-2033-8266BAE44745}"/>
              </a:ext>
            </a:extLst>
          </p:cNvPr>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-4</a:t>
            </a:r>
            <a:endParaRPr lang="zh-TW" altLang="en-US" dirty="0">
              <a:solidFill>
                <a:srgbClr val="000000"/>
              </a:solidFill>
              <a:latin typeface="Calibri Light" panose="020F0302020204030204" pitchFamily="34" charset="0"/>
            </a:endParaRPr>
          </a:p>
        </p:txBody>
      </p:sp>
      <p:sp>
        <p:nvSpPr>
          <p:cNvPr id="45" name="橢圓 56">
            <a:extLst>
              <a:ext uri="{FF2B5EF4-FFF2-40B4-BE49-F238E27FC236}">
                <a16:creationId xmlns:a16="http://schemas.microsoft.com/office/drawing/2014/main" id="{3B2214CE-3F20-8C33-49B4-DC8FB6DE6866}"/>
              </a:ext>
            </a:extLst>
          </p:cNvPr>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46" name="文字方塊 2">
            <a:extLst>
              <a:ext uri="{FF2B5EF4-FFF2-40B4-BE49-F238E27FC236}">
                <a16:creationId xmlns:a16="http://schemas.microsoft.com/office/drawing/2014/main" id="{A99A046C-2CC0-3B03-96E4-96DCA7F3209C}"/>
              </a:ext>
            </a:extLst>
          </p:cNvPr>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solidFill>
                  <a:srgbClr val="0000FF"/>
                </a:solidFill>
                <a:latin typeface="Calibri Light" panose="020F0302020204030204" pitchFamily="34" charset="0"/>
              </a:rPr>
              <a:t>Repeat this for each filter</a:t>
            </a:r>
            <a:endParaRPr lang="zh-TW" altLang="en-US" sz="2800" dirty="0">
              <a:solidFill>
                <a:srgbClr val="0000FF"/>
              </a:solidFill>
              <a:latin typeface="Calibri Light" panose="020F0302020204030204" pitchFamily="34" charset="0"/>
            </a:endParaRPr>
          </a:p>
        </p:txBody>
      </p:sp>
      <p:sp>
        <p:nvSpPr>
          <p:cNvPr id="47" name="矩形 57">
            <a:extLst>
              <a:ext uri="{FF2B5EF4-FFF2-40B4-BE49-F238E27FC236}">
                <a16:creationId xmlns:a16="http://schemas.microsoft.com/office/drawing/2014/main" id="{F55E182F-A64A-3B0F-B0F9-713281DCF6F6}"/>
              </a:ext>
            </a:extLst>
          </p:cNvPr>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2640" name="矩形 58">
            <a:extLst>
              <a:ext uri="{FF2B5EF4-FFF2-40B4-BE49-F238E27FC236}">
                <a16:creationId xmlns:a16="http://schemas.microsoft.com/office/drawing/2014/main" id="{5DB3DC70-955C-5744-88DB-C282442CC752}"/>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49" name="文字方塊 59">
            <a:extLst>
              <a:ext uri="{FF2B5EF4-FFF2-40B4-BE49-F238E27FC236}">
                <a16:creationId xmlns:a16="http://schemas.microsoft.com/office/drawing/2014/main" id="{DFF14B68-95F1-B9D7-C5B4-FBAA5B5960B7}"/>
              </a:ext>
            </a:extLst>
          </p:cNvPr>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solidFill>
                  <a:srgbClr val="FF0000"/>
                </a:solidFill>
                <a:latin typeface="Calibri Light" panose="020F0302020204030204" pitchFamily="34" charset="0"/>
              </a:rPr>
              <a:t>Two 4 x 4 images</a:t>
            </a:r>
          </a:p>
          <a:p>
            <a:pPr algn="ctr" eaLnBrk="1" hangingPunct="1"/>
            <a:r>
              <a:rPr lang="en-US" altLang="zh-TW" sz="2000" dirty="0">
                <a:solidFill>
                  <a:srgbClr val="FF0000"/>
                </a:solidFill>
                <a:latin typeface="Calibri Light" panose="020F0302020204030204" pitchFamily="34" charset="0"/>
              </a:rPr>
              <a:t>Forming 2 x 4 x 4 matrix</a:t>
            </a:r>
            <a:endParaRPr lang="zh-TW" altLang="en-US" sz="2000" dirty="0">
              <a:solidFill>
                <a:srgbClr val="FF0000"/>
              </a:solidFill>
              <a:latin typeface="Calibri Light" panose="020F0302020204030204" pitchFamily="34" charset="0"/>
            </a:endParaRPr>
          </a:p>
        </p:txBody>
      </p:sp>
      <p:sp>
        <p:nvSpPr>
          <p:cNvPr id="50" name="矩形 5">
            <a:extLst>
              <a:ext uri="{FF2B5EF4-FFF2-40B4-BE49-F238E27FC236}">
                <a16:creationId xmlns:a16="http://schemas.microsoft.com/office/drawing/2014/main" id="{2196F98E-C60B-7035-FBC8-33327A226C5F}"/>
              </a:ext>
            </a:extLst>
          </p:cNvPr>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latin typeface="Calibri Light" panose="020F0302020204030204" pitchFamily="34" charset="0"/>
              </a:rPr>
              <a:t>Feature</a:t>
            </a:r>
          </a:p>
          <a:p>
            <a:pPr algn="ctr">
              <a:defRPr/>
            </a:pPr>
            <a:r>
              <a:rPr lang="en-US" altLang="zh-TW" sz="2800" dirty="0">
                <a:solidFill>
                  <a:srgbClr val="000000"/>
                </a:solidFill>
                <a:latin typeface="Calibri Light" panose="020F0302020204030204" pitchFamily="34" charset="0"/>
              </a:rPr>
              <a:t>Map</a:t>
            </a:r>
            <a:endParaRPr lang="zh-TW" altLang="en-US" sz="28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177608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a:extLst>
              <a:ext uri="{FF2B5EF4-FFF2-40B4-BE49-F238E27FC236}">
                <a16:creationId xmlns:a16="http://schemas.microsoft.com/office/drawing/2014/main" id="{2D93BBF6-8835-B57B-69AA-88D6C7FA9313}"/>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Color image: RGB 3 channels</a:t>
            </a:r>
            <a:endParaRPr lang="zh-TW" altLang="en-US">
              <a:ea typeface="ＭＳ Ｐゴシック" panose="020B0600070205080204" pitchFamily="34" charset="-128"/>
            </a:endParaRPr>
          </a:p>
        </p:txBody>
      </p:sp>
      <p:graphicFrame>
        <p:nvGraphicFramePr>
          <p:cNvPr id="6" name="內容版面配置區 3">
            <a:extLst>
              <a:ext uri="{FF2B5EF4-FFF2-40B4-BE49-F238E27FC236}">
                <a16:creationId xmlns:a16="http://schemas.microsoft.com/office/drawing/2014/main" id="{CEB56744-7AD9-65D7-77FB-8F4D3289A2EB}"/>
              </a:ext>
            </a:extLst>
          </p:cNvPr>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a:extLst>
              <a:ext uri="{FF2B5EF4-FFF2-40B4-BE49-F238E27FC236}">
                <a16:creationId xmlns:a16="http://schemas.microsoft.com/office/drawing/2014/main" id="{8963D7C2-BE79-1B05-695C-0CC466F38824}"/>
              </a:ext>
            </a:extLst>
          </p:cNvPr>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a:extLst>
              <a:ext uri="{FF2B5EF4-FFF2-40B4-BE49-F238E27FC236}">
                <a16:creationId xmlns:a16="http://schemas.microsoft.com/office/drawing/2014/main" id="{07E12DFB-D8AC-A1CE-0DAE-A3CEACC8A7C6}"/>
              </a:ext>
            </a:extLst>
          </p:cNvPr>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a:extLst>
              <a:ext uri="{FF2B5EF4-FFF2-40B4-BE49-F238E27FC236}">
                <a16:creationId xmlns:a16="http://schemas.microsoft.com/office/drawing/2014/main" id="{CBF13FA9-6EA2-C428-33EA-18C32E08F612}"/>
              </a:ext>
            </a:extLst>
          </p:cNvPr>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a:extLst>
              <a:ext uri="{FF2B5EF4-FFF2-40B4-BE49-F238E27FC236}">
                <a16:creationId xmlns:a16="http://schemas.microsoft.com/office/drawing/2014/main" id="{31FBD989-7062-834B-23F3-08DC041E4F9F}"/>
              </a:ext>
            </a:extLst>
          </p:cNvPr>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graphicFrame>
        <p:nvGraphicFramePr>
          <p:cNvPr id="11" name="表格 10">
            <a:extLst>
              <a:ext uri="{FF2B5EF4-FFF2-40B4-BE49-F238E27FC236}">
                <a16:creationId xmlns:a16="http://schemas.microsoft.com/office/drawing/2014/main" id="{B9A3C64E-73F6-AEA3-A296-4BEC6D38D66F}"/>
              </a:ext>
            </a:extLst>
          </p:cNvPr>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a:extLst>
              <a:ext uri="{FF2B5EF4-FFF2-40B4-BE49-F238E27FC236}">
                <a16:creationId xmlns:a16="http://schemas.microsoft.com/office/drawing/2014/main" id="{305CE8D7-FBE9-8C24-17CD-285361F35482}"/>
              </a:ext>
            </a:extLst>
          </p:cNvPr>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graphicFrame>
        <p:nvGraphicFramePr>
          <p:cNvPr id="13" name="表格 12">
            <a:extLst>
              <a:ext uri="{FF2B5EF4-FFF2-40B4-BE49-F238E27FC236}">
                <a16:creationId xmlns:a16="http://schemas.microsoft.com/office/drawing/2014/main" id="{C8313D9C-AD77-009A-6761-8CAE42410152}"/>
              </a:ext>
            </a:extLst>
          </p:cNvPr>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a:extLst>
              <a:ext uri="{FF2B5EF4-FFF2-40B4-BE49-F238E27FC236}">
                <a16:creationId xmlns:a16="http://schemas.microsoft.com/office/drawing/2014/main" id="{E64FA92E-AC10-8E00-49BB-F76FE0F2AB7D}"/>
              </a:ext>
            </a:extLst>
          </p:cNvPr>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a:extLst>
              <a:ext uri="{FF2B5EF4-FFF2-40B4-BE49-F238E27FC236}">
                <a16:creationId xmlns:a16="http://schemas.microsoft.com/office/drawing/2014/main" id="{1BBBAB00-EE25-8DC6-BFA0-D7A27C176EE0}"/>
              </a:ext>
            </a:extLst>
          </p:cNvPr>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a:extLst>
              <a:ext uri="{FF2B5EF4-FFF2-40B4-BE49-F238E27FC236}">
                <a16:creationId xmlns:a16="http://schemas.microsoft.com/office/drawing/2014/main" id="{D4F6E356-DC09-7E1F-DFB4-9F3E58F03C1A}"/>
              </a:ext>
            </a:extLst>
          </p:cNvPr>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a:extLst>
              <a:ext uri="{FF2B5EF4-FFF2-40B4-BE49-F238E27FC236}">
                <a16:creationId xmlns:a16="http://schemas.microsoft.com/office/drawing/2014/main" id="{8EFDE1C1-2370-43B0-87B2-296371EB4171}"/>
              </a:ext>
            </a:extLst>
          </p:cNvPr>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18" name="群組 17">
            <a:extLst>
              <a:ext uri="{FF2B5EF4-FFF2-40B4-BE49-F238E27FC236}">
                <a16:creationId xmlns:a16="http://schemas.microsoft.com/office/drawing/2014/main" id="{E58236B2-7631-3ECB-6BE8-FA7B0B3C66A7}"/>
              </a:ext>
            </a:extLst>
          </p:cNvPr>
          <p:cNvGrpSpPr>
            <a:grpSpLocks/>
          </p:cNvGrpSpPr>
          <p:nvPr/>
        </p:nvGrpSpPr>
        <p:grpSpPr bwMode="auto">
          <a:xfrm>
            <a:off x="354013" y="3059113"/>
            <a:ext cx="3927475" cy="3630612"/>
            <a:chOff x="353684" y="3059766"/>
            <a:chExt cx="3927508" cy="3629534"/>
          </a:xfrm>
        </p:grpSpPr>
        <p:pic>
          <p:nvPicPr>
            <p:cNvPr id="23819" name="圖片 3">
              <a:extLst>
                <a:ext uri="{FF2B5EF4-FFF2-40B4-BE49-F238E27FC236}">
                  <a16:creationId xmlns:a16="http://schemas.microsoft.com/office/drawing/2014/main" id="{A957B0D3-0A17-91DA-336E-64A4387470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a:extLst>
                <a:ext uri="{FF2B5EF4-FFF2-40B4-BE49-F238E27FC236}">
                  <a16:creationId xmlns:a16="http://schemas.microsoft.com/office/drawing/2014/main" id="{7572534E-733B-9C0A-DF07-039940A88CA3}"/>
                </a:ext>
              </a:extLst>
            </p:cNvPr>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Color image</a:t>
              </a:r>
              <a:endParaRPr lang="zh-TW" altLang="en-US" dirty="0">
                <a:latin typeface="Calibri Light" panose="020F0302020204030204" pitchFamily="34" charset="0"/>
              </a:endParaRPr>
            </a:p>
          </p:txBody>
        </p:sp>
      </p:grpSp>
    </p:spTree>
    <p:extLst>
      <p:ext uri="{BB962C8B-B14F-4D97-AF65-F5344CB8AC3E}">
        <p14:creationId xmlns:p14="http://schemas.microsoft.com/office/powerpoint/2010/main" val="147085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p:txBody>
      </p:sp>
      <p:sp>
        <p:nvSpPr>
          <p:cNvPr id="4" name="object 4"/>
          <p:cNvSpPr txBox="1">
            <a:spLocks noGrp="1"/>
          </p:cNvSpPr>
          <p:nvPr>
            <p:ph type="title"/>
          </p:nvPr>
        </p:nvSpPr>
        <p:spPr>
          <a:xfrm>
            <a:off x="378825" y="399890"/>
            <a:ext cx="4593590" cy="574040"/>
          </a:xfrm>
          <a:prstGeom prst="rect">
            <a:avLst/>
          </a:prstGeom>
        </p:spPr>
        <p:txBody>
          <a:bodyPr vert="horz" wrap="square" lIns="0" tIns="12700" rIns="0" bIns="0" rtlCol="0" anchor="ctr">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dirty="0"/>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Calibri Light" panose="020F0302020204030204" pitchFamily="34" charset="0"/>
                <a:cs typeface="Calibri Light" panose="020F0302020204030204" pitchFamily="34" charset="0"/>
              </a:rPr>
              <a:t>32x32x3 image </a:t>
            </a:r>
            <a:r>
              <a:rPr sz="2400" dirty="0">
                <a:latin typeface="Calibri Light" panose="020F0302020204030204" pitchFamily="34" charset="0"/>
                <a:cs typeface="Calibri Light" panose="020F0302020204030204" pitchFamily="34" charset="0"/>
              </a:rPr>
              <a:t>-&gt; stretch </a:t>
            </a:r>
            <a:r>
              <a:rPr sz="2400" spc="-5" dirty="0">
                <a:latin typeface="Calibri Light" panose="020F0302020204030204" pitchFamily="34" charset="0"/>
                <a:cs typeface="Calibri Light" panose="020F0302020204030204" pitchFamily="34" charset="0"/>
              </a:rPr>
              <a:t>to 3072 </a:t>
            </a:r>
            <a:r>
              <a:rPr sz="2400" dirty="0">
                <a:latin typeface="Calibri Light" panose="020F0302020204030204" pitchFamily="34" charset="0"/>
                <a:cs typeface="Calibri Light" panose="020F0302020204030204" pitchFamily="34" charset="0"/>
              </a:rPr>
              <a:t>x</a:t>
            </a:r>
            <a:r>
              <a:rPr sz="2400" spc="-100" dirty="0">
                <a:latin typeface="Calibri Light" panose="020F0302020204030204" pitchFamily="34" charset="0"/>
                <a:cs typeface="Calibri Light" panose="020F0302020204030204" pitchFamily="34" charset="0"/>
              </a:rPr>
              <a:t> </a:t>
            </a:r>
            <a:r>
              <a:rPr sz="2400" dirty="0">
                <a:latin typeface="Calibri Light" panose="020F0302020204030204" pitchFamily="34" charset="0"/>
                <a:cs typeface="Calibri Light" panose="020F0302020204030204" pitchFamily="34" charset="0"/>
              </a:rPr>
              <a:t>1</a:t>
            </a: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Calibri Light" panose="020F0302020204030204" pitchFamily="34" charset="0"/>
                <a:cs typeface="Calibri Light" panose="020F0302020204030204" pitchFamily="34" charset="0"/>
              </a:rPr>
              <a:t>10 </a:t>
            </a:r>
            <a:r>
              <a:rPr dirty="0">
                <a:latin typeface="Calibri Light" panose="020F0302020204030204" pitchFamily="34" charset="0"/>
                <a:cs typeface="Calibri Light" panose="020F0302020204030204" pitchFamily="34" charset="0"/>
              </a:rPr>
              <a:t>x</a:t>
            </a:r>
            <a:r>
              <a:rPr spc="-9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a:p>
            <a:pPr algn="ctr">
              <a:spcBef>
                <a:spcPts val="15"/>
              </a:spcBef>
            </a:pPr>
            <a:r>
              <a:rPr spc="-5" dirty="0">
                <a:latin typeface="Calibri Light" panose="020F0302020204030204" pitchFamily="34" charset="0"/>
                <a:cs typeface="Calibri Light" panose="020F0302020204030204" pitchFamily="34" charset="0"/>
              </a:rPr>
              <a:t>weights</a:t>
            </a:r>
            <a:endParaRPr dirty="0">
              <a:latin typeface="Calibri Light" panose="020F0302020204030204" pitchFamily="34" charset="0"/>
              <a:cs typeface="Calibri Light" panose="020F0302020204030204" pitchFamily="34" charset="0"/>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endParaRPr dirty="0">
              <a:latin typeface="Calibri Light" panose="020F0302020204030204" pitchFamily="34" charset="0"/>
              <a:cs typeface="Calibri Light" panose="020F0302020204030204" pitchFamily="34" charset="0"/>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input</a:t>
            </a:r>
            <a:endParaRPr dirty="0">
              <a:latin typeface="Calibri Light" panose="020F0302020204030204" pitchFamily="34" charset="0"/>
              <a:cs typeface="Calibri Light" panose="020F0302020204030204" pitchFamily="34" charset="0"/>
            </a:endParaRPr>
          </a:p>
        </p:txBody>
      </p:sp>
      <p:sp>
        <p:nvSpPr>
          <p:cNvPr id="23" name="object 23"/>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p>
        </p:txBody>
      </p:sp>
      <p:sp>
        <p:nvSpPr>
          <p:cNvPr id="24" name="object 24"/>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10</a:t>
            </a:r>
            <a:endParaRPr dirty="0">
              <a:latin typeface="Calibri Light" panose="020F0302020204030204" pitchFamily="34" charset="0"/>
              <a:cs typeface="Calibri Light" panose="020F0302020204030204" pitchFamily="34" charset="0"/>
            </a:endParaRPr>
          </a:p>
        </p:txBody>
      </p:sp>
      <p:sp>
        <p:nvSpPr>
          <p:cNvPr id="25" name="object 25"/>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3767555" y="3228460"/>
            <a:ext cx="159149" cy="122952"/>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5822501" y="3217438"/>
            <a:ext cx="158899" cy="122959"/>
          </a:xfrm>
          <a:prstGeom prst="rect">
            <a:avLst/>
          </a:prstGeom>
          <a:blipFill>
            <a:blip r:embed="rId5" cstate="print"/>
            <a:stretch>
              <a:fillRect/>
            </a:stretch>
          </a:blipFill>
        </p:spPr>
        <p:txBody>
          <a:bodyPr wrap="square" lIns="0" tIns="0" rIns="0" bIns="0" rtlCol="0"/>
          <a:lstStyle/>
          <a:p>
            <a:endParaRPr dirty="0">
              <a:latin typeface="Calibri Light" panose="020F0302020204030204" pitchFamily="34" charset="0"/>
            </a:endParaRPr>
          </a:p>
        </p:txBody>
      </p:sp>
      <p:sp>
        <p:nvSpPr>
          <p:cNvPr id="29" name="object 29"/>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3" name="object 2">
            <a:extLst>
              <a:ext uri="{FF2B5EF4-FFF2-40B4-BE49-F238E27FC236}">
                <a16:creationId xmlns:a16="http://schemas.microsoft.com/office/drawing/2014/main" id="{5E9FB64E-0600-D28B-8C61-7B364810EDF0}"/>
              </a:ext>
            </a:extLst>
          </p:cNvPr>
          <p:cNvSpPr/>
          <p:nvPr/>
        </p:nvSpPr>
        <p:spPr>
          <a:xfrm>
            <a:off x="1278006" y="4227310"/>
            <a:ext cx="1177412" cy="1152897"/>
          </a:xfrm>
          <a:prstGeom prst="rect">
            <a:avLst/>
          </a:prstGeom>
          <a:blipFill>
            <a:blip r:embed="rId6" cstate="print"/>
            <a:stretch>
              <a:fillRect/>
            </a:stretch>
          </a:blipFill>
        </p:spPr>
        <p:txBody>
          <a:bodyPr wrap="square" lIns="0" tIns="0" rIns="0" bIns="0" rtlCol="0"/>
          <a:lstStyle/>
          <a:p>
            <a:endParaRPr/>
          </a:p>
        </p:txBody>
      </p:sp>
      <p:sp>
        <p:nvSpPr>
          <p:cNvPr id="30" name="object 3">
            <a:extLst>
              <a:ext uri="{FF2B5EF4-FFF2-40B4-BE49-F238E27FC236}">
                <a16:creationId xmlns:a16="http://schemas.microsoft.com/office/drawing/2014/main" id="{90E37C25-B1D5-6868-501A-6722BB5445AC}"/>
              </a:ext>
            </a:extLst>
          </p:cNvPr>
          <p:cNvSpPr txBox="1"/>
          <p:nvPr/>
        </p:nvSpPr>
        <p:spPr>
          <a:xfrm>
            <a:off x="1413081" y="3798916"/>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Calibri" panose="020F0502020204030204" pitchFamily="34" charset="0"/>
                <a:cs typeface="Calibri" panose="020F0502020204030204" pitchFamily="34" charset="0"/>
              </a:rPr>
              <a:t>Image</a:t>
            </a:r>
            <a:endParaRPr sz="2400" dirty="0">
              <a:latin typeface="Calibri" panose="020F0502020204030204" pitchFamily="34" charset="0"/>
              <a:cs typeface="Calibri" panose="020F0502020204030204" pitchFamily="34" charset="0"/>
            </a:endParaRPr>
          </a:p>
        </p:txBody>
      </p:sp>
      <p:sp>
        <p:nvSpPr>
          <p:cNvPr id="31" name="object 12">
            <a:extLst>
              <a:ext uri="{FF2B5EF4-FFF2-40B4-BE49-F238E27FC236}">
                <a16:creationId xmlns:a16="http://schemas.microsoft.com/office/drawing/2014/main" id="{E91B25DC-C51A-9128-93DF-F045ACABC0DA}"/>
              </a:ext>
            </a:extLst>
          </p:cNvPr>
          <p:cNvSpPr txBox="1"/>
          <p:nvPr/>
        </p:nvSpPr>
        <p:spPr>
          <a:xfrm>
            <a:off x="842145" y="5450016"/>
            <a:ext cx="2732405" cy="55964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32x32x3 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0045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A7B23CC8-9D94-36D7-90B2-4683FC3BCDEB}"/>
              </a:ext>
            </a:extLst>
          </p:cNvPr>
          <p:cNvGraphicFramePr>
            <a:graphicFrameLocks/>
          </p:cNvGraphicFramePr>
          <p:nvPr/>
        </p:nvGraphicFramePr>
        <p:xfrm>
          <a:off x="1450975" y="1289050"/>
          <a:ext cx="1804986" cy="172402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338">
                <a:tc>
                  <a:txBody>
                    <a:bodyPr/>
                    <a:lstStyle/>
                    <a:p>
                      <a:pPr algn="ctr"/>
                      <a:r>
                        <a:rPr lang="en-US" altLang="zh-TW" sz="1500" b="0" i="0" dirty="0">
                          <a:solidFill>
                            <a:srgbClr val="0000FF"/>
                          </a:solidFill>
                          <a:latin typeface="Calibri Light" panose="020F0302020204030204" pitchFamily="34" charset="0"/>
                        </a:rPr>
                        <a:t>1</a:t>
                      </a: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extLst>
                  <a:ext uri="{0D108BD9-81ED-4DB2-BD59-A6C34878D82A}">
                    <a16:rowId xmlns:a16="http://schemas.microsoft.com/office/drawing/2014/main" val="10000"/>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1"/>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2"/>
                  </a:ext>
                </a:extLst>
              </a:tr>
              <a:tr h="287338">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3"/>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4"/>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5"/>
                  </a:ext>
                </a:extLst>
              </a:tr>
            </a:tbl>
          </a:graphicData>
        </a:graphic>
      </p:graphicFrame>
      <p:sp>
        <p:nvSpPr>
          <p:cNvPr id="24628" name="文字方塊 4">
            <a:extLst>
              <a:ext uri="{FF2B5EF4-FFF2-40B4-BE49-F238E27FC236}">
                <a16:creationId xmlns:a16="http://schemas.microsoft.com/office/drawing/2014/main" id="{52DB13D5-50BD-BD94-CCFA-5A2F3CCB2C12}"/>
              </a:ext>
            </a:extLst>
          </p:cNvPr>
          <p:cNvSpPr txBox="1">
            <a:spLocks noChangeArrowheads="1"/>
          </p:cNvSpPr>
          <p:nvPr/>
        </p:nvSpPr>
        <p:spPr bwMode="auto">
          <a:xfrm>
            <a:off x="1730375" y="3013075"/>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image</a:t>
            </a:r>
            <a:endParaRPr lang="zh-TW" altLang="en-US" dirty="0">
              <a:latin typeface="Calibri Light" panose="020F0302020204030204" pitchFamily="34" charset="0"/>
            </a:endParaRPr>
          </a:p>
        </p:txBody>
      </p:sp>
      <p:pic>
        <p:nvPicPr>
          <p:cNvPr id="24629" name="圖片 5">
            <a:extLst>
              <a:ext uri="{FF2B5EF4-FFF2-40B4-BE49-F238E27FC236}">
                <a16:creationId xmlns:a16="http://schemas.microsoft.com/office/drawing/2014/main" id="{D6327329-DD0E-0102-A661-D6AE302C09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a:extLst>
              <a:ext uri="{FF2B5EF4-FFF2-40B4-BE49-F238E27FC236}">
                <a16:creationId xmlns:a16="http://schemas.microsoft.com/office/drawing/2014/main" id="{E7D6F7F7-3F61-6EF0-AB9E-B172CA083A1A}"/>
              </a:ext>
            </a:extLst>
          </p:cNvPr>
          <p:cNvSpPr/>
          <p:nvPr/>
        </p:nvSpPr>
        <p:spPr>
          <a:xfrm>
            <a:off x="3673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631" name="文字方塊 7">
            <a:extLst>
              <a:ext uri="{FF2B5EF4-FFF2-40B4-BE49-F238E27FC236}">
                <a16:creationId xmlns:a16="http://schemas.microsoft.com/office/drawing/2014/main" id="{4306C719-9761-22BE-8BF8-B1AFCCE3CFD8}"/>
              </a:ext>
            </a:extLst>
          </p:cNvPr>
          <p:cNvSpPr txBox="1">
            <a:spLocks noChangeArrowheads="1"/>
          </p:cNvSpPr>
          <p:nvPr/>
        </p:nvSpPr>
        <p:spPr bwMode="auto">
          <a:xfrm>
            <a:off x="3657600" y="27432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convolution</a:t>
            </a:r>
            <a:endParaRPr lang="zh-TW" altLang="en-US" dirty="0">
              <a:latin typeface="Calibri Light" panose="020F0302020204030204" pitchFamily="34" charset="0"/>
            </a:endParaRPr>
          </a:p>
        </p:txBody>
      </p:sp>
      <p:graphicFrame>
        <p:nvGraphicFramePr>
          <p:cNvPr id="9" name="表格 8">
            <a:extLst>
              <a:ext uri="{FF2B5EF4-FFF2-40B4-BE49-F238E27FC236}">
                <a16:creationId xmlns:a16="http://schemas.microsoft.com/office/drawing/2014/main" id="{B27491D7-9F9E-B384-ACF1-2BF317982227}"/>
              </a:ext>
            </a:extLst>
          </p:cNvPr>
          <p:cNvGraphicFramePr>
            <a:graphicFrameLocks noGrp="1"/>
          </p:cNvGraphicFramePr>
          <p:nvPr/>
        </p:nvGraphicFramePr>
        <p:xfrm>
          <a:off x="4586288" y="1268413"/>
          <a:ext cx="963612" cy="814386"/>
        </p:xfrm>
        <a:graphic>
          <a:graphicData uri="http://schemas.openxmlformats.org/drawingml/2006/table">
            <a:tbl>
              <a:tblPr firstRow="1" bandRow="1">
                <a:tableStyleId>{5940675A-B579-460E-94D1-54222C63F5DA}</a:tableStyleId>
              </a:tblPr>
              <a:tblGrid>
                <a:gridCol w="321204">
                  <a:extLst>
                    <a:ext uri="{9D8B030D-6E8A-4147-A177-3AD203B41FA5}">
                      <a16:colId xmlns:a16="http://schemas.microsoft.com/office/drawing/2014/main" val="20000"/>
                    </a:ext>
                  </a:extLst>
                </a:gridCol>
                <a:gridCol w="321204">
                  <a:extLst>
                    <a:ext uri="{9D8B030D-6E8A-4147-A177-3AD203B41FA5}">
                      <a16:colId xmlns:a16="http://schemas.microsoft.com/office/drawing/2014/main" val="20001"/>
                    </a:ext>
                  </a:extLst>
                </a:gridCol>
                <a:gridCol w="321204">
                  <a:extLst>
                    <a:ext uri="{9D8B030D-6E8A-4147-A177-3AD203B41FA5}">
                      <a16:colId xmlns:a16="http://schemas.microsoft.com/office/drawing/2014/main" val="20002"/>
                    </a:ext>
                  </a:extLst>
                </a:gridCol>
              </a:tblGrid>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0"/>
                  </a:ext>
                </a:extLst>
              </a:tr>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1"/>
                  </a:ext>
                </a:extLst>
              </a:tr>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0" name="表格 9">
            <a:extLst>
              <a:ext uri="{FF2B5EF4-FFF2-40B4-BE49-F238E27FC236}">
                <a16:creationId xmlns:a16="http://schemas.microsoft.com/office/drawing/2014/main" id="{A71086C0-AB33-19D6-187E-A0EC4E3A8794}"/>
              </a:ext>
            </a:extLst>
          </p:cNvPr>
          <p:cNvGraphicFramePr>
            <a:graphicFrameLocks noGrp="1"/>
          </p:cNvGraphicFramePr>
          <p:nvPr/>
        </p:nvGraphicFramePr>
        <p:xfrm>
          <a:off x="3503613" y="1273175"/>
          <a:ext cx="947736" cy="801687"/>
        </p:xfrm>
        <a:graphic>
          <a:graphicData uri="http://schemas.openxmlformats.org/drawingml/2006/table">
            <a:tbl>
              <a:tblPr firstRow="1" bandRow="1">
                <a:tableStyleId>{5940675A-B579-460E-94D1-54222C63F5DA}</a:tableStyleId>
              </a:tblPr>
              <a:tblGrid>
                <a:gridCol w="315912">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5912">
                  <a:extLst>
                    <a:ext uri="{9D8B030D-6E8A-4147-A177-3AD203B41FA5}">
                      <a16:colId xmlns:a16="http://schemas.microsoft.com/office/drawing/2014/main" val="20002"/>
                    </a:ext>
                  </a:extLst>
                </a:gridCol>
              </a:tblGrid>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0"/>
                  </a:ext>
                </a:extLst>
              </a:tr>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1"/>
                  </a:ext>
                </a:extLst>
              </a:tr>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 name="矩形 11">
            <a:extLst>
              <a:ext uri="{FF2B5EF4-FFF2-40B4-BE49-F238E27FC236}">
                <a16:creationId xmlns:a16="http://schemas.microsoft.com/office/drawing/2014/main" id="{8C226145-A0D1-8A29-BD0B-A6C473C73FEE}"/>
              </a:ext>
            </a:extLst>
          </p:cNvPr>
          <p:cNvSpPr/>
          <p:nvPr/>
        </p:nvSpPr>
        <p:spPr>
          <a:xfrm>
            <a:off x="1041400"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39">
            <a:extLst>
              <a:ext uri="{FF2B5EF4-FFF2-40B4-BE49-F238E27FC236}">
                <a16:creationId xmlns:a16="http://schemas.microsoft.com/office/drawing/2014/main" id="{C372D53C-3068-9040-0CC5-8AADAEF1336B}"/>
              </a:ext>
            </a:extLst>
          </p:cNvPr>
          <p:cNvSpPr>
            <a:spLocks noChangeArrowheads="1"/>
          </p:cNvSpPr>
          <p:nvPr/>
        </p:nvSpPr>
        <p:spPr bwMode="auto">
          <a:xfrm>
            <a:off x="5272088" y="389890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3" name="矩形 40">
            <a:extLst>
              <a:ext uri="{FF2B5EF4-FFF2-40B4-BE49-F238E27FC236}">
                <a16:creationId xmlns:a16="http://schemas.microsoft.com/office/drawing/2014/main" id="{9FC7477B-4555-4BDA-13B1-A8FFB2ED7D7A}"/>
              </a:ext>
            </a:extLst>
          </p:cNvPr>
          <p:cNvSpPr>
            <a:spLocks noChangeArrowheads="1"/>
          </p:cNvSpPr>
          <p:nvPr/>
        </p:nvSpPr>
        <p:spPr bwMode="auto">
          <a:xfrm>
            <a:off x="5340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4" name="矩形 41">
            <a:extLst>
              <a:ext uri="{FF2B5EF4-FFF2-40B4-BE49-F238E27FC236}">
                <a16:creationId xmlns:a16="http://schemas.microsoft.com/office/drawing/2014/main" id="{1E55F4DE-CF08-CAF5-89A3-F8CFA60985D4}"/>
              </a:ext>
            </a:extLst>
          </p:cNvPr>
          <p:cNvSpPr>
            <a:spLocks noChangeArrowheads="1"/>
          </p:cNvSpPr>
          <p:nvPr/>
        </p:nvSpPr>
        <p:spPr bwMode="auto">
          <a:xfrm>
            <a:off x="5346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graphicFrame>
        <p:nvGraphicFramePr>
          <p:cNvPr id="24672" name="Object 12">
            <a:extLst>
              <a:ext uri="{FF2B5EF4-FFF2-40B4-BE49-F238E27FC236}">
                <a16:creationId xmlns:a16="http://schemas.microsoft.com/office/drawing/2014/main" id="{C8FB3E82-A24E-6676-EF4B-3ABEFA10EB4D}"/>
              </a:ext>
            </a:extLst>
          </p:cNvPr>
          <p:cNvGraphicFramePr>
            <a:graphicFrameLocks noChangeAspect="1"/>
          </p:cNvGraphicFramePr>
          <p:nvPr/>
        </p:nvGraphicFramePr>
        <p:xfrm>
          <a:off x="5359400" y="3949700"/>
          <a:ext cx="325438" cy="461963"/>
        </p:xfrm>
        <a:graphic>
          <a:graphicData uri="http://schemas.openxmlformats.org/presentationml/2006/ole">
            <mc:AlternateContent xmlns:mc="http://schemas.openxmlformats.org/markup-compatibility/2006">
              <mc:Choice xmlns:v="urn:schemas-microsoft-com:vml" Requires="v">
                <p:oleObj name="方程式" r:id="rId3" imgW="3505200" imgH="4978400" progId="Equation.3">
                  <p:embed/>
                </p:oleObj>
              </mc:Choice>
              <mc:Fallback>
                <p:oleObj name="方程式" r:id="rId3" imgW="3505200" imgH="4978400" progId="Equation.3">
                  <p:embed/>
                  <p:pic>
                    <p:nvPicPr>
                      <p:cNvPr id="24672" name="Object 12">
                        <a:extLst>
                          <a:ext uri="{FF2B5EF4-FFF2-40B4-BE49-F238E27FC236}">
                            <a16:creationId xmlns:a16="http://schemas.microsoft.com/office/drawing/2014/main" id="{C8FB3E82-A24E-6676-EF4B-3ABEFA10E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400" y="394970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73" name="Object 12">
            <a:extLst>
              <a:ext uri="{FF2B5EF4-FFF2-40B4-BE49-F238E27FC236}">
                <a16:creationId xmlns:a16="http://schemas.microsoft.com/office/drawing/2014/main" id="{8F9D05CA-B7D3-1F99-9372-4B01AA825ADA}"/>
              </a:ext>
            </a:extLst>
          </p:cNvPr>
          <p:cNvGraphicFramePr>
            <a:graphicFrameLocks noChangeAspect="1"/>
          </p:cNvGraphicFramePr>
          <p:nvPr/>
        </p:nvGraphicFramePr>
        <p:xfrm>
          <a:off x="5364163" y="4533900"/>
          <a:ext cx="352425" cy="461963"/>
        </p:xfrm>
        <a:graphic>
          <a:graphicData uri="http://schemas.openxmlformats.org/presentationml/2006/ole">
            <mc:AlternateContent xmlns:mc="http://schemas.openxmlformats.org/markup-compatibility/2006">
              <mc:Choice xmlns:v="urn:schemas-microsoft-com:vml" Requires="v">
                <p:oleObj name="方程式" r:id="rId5" imgW="3797300" imgH="4978400" progId="Equation.3">
                  <p:embed/>
                </p:oleObj>
              </mc:Choice>
              <mc:Fallback>
                <p:oleObj name="方程式" r:id="rId5" imgW="3797300" imgH="4978400" progId="Equation.3">
                  <p:embed/>
                  <p:pic>
                    <p:nvPicPr>
                      <p:cNvPr id="24673" name="Object 12">
                        <a:extLst>
                          <a:ext uri="{FF2B5EF4-FFF2-40B4-BE49-F238E27FC236}">
                            <a16:creationId xmlns:a16="http://schemas.microsoft.com/office/drawing/2014/main" id="{8F9D05CA-B7D3-1F99-9372-4B01AA825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453390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a:extLst>
              <a:ext uri="{FF2B5EF4-FFF2-40B4-BE49-F238E27FC236}">
                <a16:creationId xmlns:a16="http://schemas.microsoft.com/office/drawing/2014/main" id="{DD93AE7F-B147-B46B-E69B-748B93DD94A7}"/>
              </a:ext>
            </a:extLst>
          </p:cNvPr>
          <p:cNvSpPr>
            <a:spLocks noChangeArrowheads="1"/>
          </p:cNvSpPr>
          <p:nvPr/>
        </p:nvSpPr>
        <p:spPr bwMode="auto">
          <a:xfrm>
            <a:off x="6826250" y="3870325"/>
            <a:ext cx="746125" cy="2676525"/>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8" name="橢圓 45">
            <a:extLst>
              <a:ext uri="{FF2B5EF4-FFF2-40B4-BE49-F238E27FC236}">
                <a16:creationId xmlns:a16="http://schemas.microsoft.com/office/drawing/2014/main" id="{C99CA4EA-282C-D40F-19B1-5F2E7F03D043}"/>
              </a:ext>
            </a:extLst>
          </p:cNvPr>
          <p:cNvSpPr>
            <a:spLocks noChangeArrowheads="1"/>
          </p:cNvSpPr>
          <p:nvPr/>
        </p:nvSpPr>
        <p:spPr bwMode="auto">
          <a:xfrm>
            <a:off x="6934200" y="388620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9" name="橢圓 46">
            <a:extLst>
              <a:ext uri="{FF2B5EF4-FFF2-40B4-BE49-F238E27FC236}">
                <a16:creationId xmlns:a16="http://schemas.microsoft.com/office/drawing/2014/main" id="{79729A77-14AA-4446-BEE3-7762589097AE}"/>
              </a:ext>
            </a:extLst>
          </p:cNvPr>
          <p:cNvSpPr>
            <a:spLocks noChangeArrowheads="1"/>
          </p:cNvSpPr>
          <p:nvPr/>
        </p:nvSpPr>
        <p:spPr bwMode="auto">
          <a:xfrm>
            <a:off x="6926263"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20" name="橢圓 47">
            <a:extLst>
              <a:ext uri="{FF2B5EF4-FFF2-40B4-BE49-F238E27FC236}">
                <a16:creationId xmlns:a16="http://schemas.microsoft.com/office/drawing/2014/main" id="{A76B67C2-C977-BD45-5D5C-D518CC39B0A6}"/>
              </a:ext>
            </a:extLst>
          </p:cNvPr>
          <p:cNvSpPr>
            <a:spLocks noChangeArrowheads="1"/>
          </p:cNvSpPr>
          <p:nvPr/>
        </p:nvSpPr>
        <p:spPr bwMode="auto">
          <a:xfrm>
            <a:off x="6913563" y="588803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24678" name="文字方塊 48">
            <a:extLst>
              <a:ext uri="{FF2B5EF4-FFF2-40B4-BE49-F238E27FC236}">
                <a16:creationId xmlns:a16="http://schemas.microsoft.com/office/drawing/2014/main" id="{BCEC1FBC-BAA8-61F6-B359-4302A5F767B5}"/>
              </a:ext>
            </a:extLst>
          </p:cNvPr>
          <p:cNvSpPr txBox="1">
            <a:spLocks noChangeArrowheads="1"/>
          </p:cNvSpPr>
          <p:nvPr/>
        </p:nvSpPr>
        <p:spPr bwMode="auto">
          <a:xfrm rot="5400000">
            <a:off x="6911976" y="5310187"/>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2" name="矩形 49">
            <a:extLst>
              <a:ext uri="{FF2B5EF4-FFF2-40B4-BE49-F238E27FC236}">
                <a16:creationId xmlns:a16="http://schemas.microsoft.com/office/drawing/2014/main" id="{534AC55F-DA03-F30D-DC7A-F552535D1DF8}"/>
              </a:ext>
            </a:extLst>
          </p:cNvPr>
          <p:cNvSpPr>
            <a:spLocks noChangeArrowheads="1"/>
          </p:cNvSpPr>
          <p:nvPr/>
        </p:nvSpPr>
        <p:spPr bwMode="auto">
          <a:xfrm>
            <a:off x="5349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graphicFrame>
        <p:nvGraphicFramePr>
          <p:cNvPr id="24680" name="Object 12">
            <a:extLst>
              <a:ext uri="{FF2B5EF4-FFF2-40B4-BE49-F238E27FC236}">
                <a16:creationId xmlns:a16="http://schemas.microsoft.com/office/drawing/2014/main" id="{AB29F104-45C1-60EB-CE9D-865624479B61}"/>
              </a:ext>
            </a:extLst>
          </p:cNvPr>
          <p:cNvGraphicFramePr>
            <a:graphicFrameLocks noChangeAspect="1"/>
          </p:cNvGraphicFramePr>
          <p:nvPr/>
        </p:nvGraphicFramePr>
        <p:xfrm>
          <a:off x="5319713" y="5918200"/>
          <a:ext cx="461962" cy="488950"/>
        </p:xfrm>
        <a:graphic>
          <a:graphicData uri="http://schemas.openxmlformats.org/presentationml/2006/ole">
            <mc:AlternateContent xmlns:mc="http://schemas.openxmlformats.org/markup-compatibility/2006">
              <mc:Choice xmlns:v="urn:schemas-microsoft-com:vml" Requires="v">
                <p:oleObj name="方程式" r:id="rId7" imgW="4978400" imgH="5270500" progId="Equation.3">
                  <p:embed/>
                </p:oleObj>
              </mc:Choice>
              <mc:Fallback>
                <p:oleObj name="方程式" r:id="rId7" imgW="4978400" imgH="5270500" progId="Equation.3">
                  <p:embed/>
                  <p:pic>
                    <p:nvPicPr>
                      <p:cNvPr id="24680" name="Object 12">
                        <a:extLst>
                          <a:ext uri="{FF2B5EF4-FFF2-40B4-BE49-F238E27FC236}">
                            <a16:creationId xmlns:a16="http://schemas.microsoft.com/office/drawing/2014/main" id="{AB29F104-45C1-60EB-CE9D-865624479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9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81" name="文字方塊 51">
            <a:extLst>
              <a:ext uri="{FF2B5EF4-FFF2-40B4-BE49-F238E27FC236}">
                <a16:creationId xmlns:a16="http://schemas.microsoft.com/office/drawing/2014/main" id="{CF431F19-3823-C792-77CE-9AAF6A91BE1B}"/>
              </a:ext>
            </a:extLst>
          </p:cNvPr>
          <p:cNvSpPr txBox="1">
            <a:spLocks noChangeArrowheads="1"/>
          </p:cNvSpPr>
          <p:nvPr/>
        </p:nvSpPr>
        <p:spPr bwMode="auto">
          <a:xfrm rot="5400000">
            <a:off x="5241132" y="5260181"/>
            <a:ext cx="768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cxnSp>
        <p:nvCxnSpPr>
          <p:cNvPr id="25" name="直線單箭頭接點 52">
            <a:extLst>
              <a:ext uri="{FF2B5EF4-FFF2-40B4-BE49-F238E27FC236}">
                <a16:creationId xmlns:a16="http://schemas.microsoft.com/office/drawing/2014/main" id="{AF2E3B63-FC2A-219C-6813-27B25BF25E90}"/>
              </a:ext>
            </a:extLst>
          </p:cNvPr>
          <p:cNvCxnSpPr>
            <a:endCxn id="18" idx="2"/>
          </p:cNvCxnSpPr>
          <p:nvPr/>
        </p:nvCxnSpPr>
        <p:spPr>
          <a:xfrm flipV="1">
            <a:off x="5695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id="{25F47AAB-E69F-BAFB-1B81-C1A50C7B05E8}"/>
              </a:ext>
            </a:extLst>
          </p:cNvPr>
          <p:cNvCxnSpPr>
            <a:stCxn id="14" idx="3"/>
            <a:endCxn id="19" idx="2"/>
          </p:cNvCxnSpPr>
          <p:nvPr/>
        </p:nvCxnSpPr>
        <p:spPr>
          <a:xfrm>
            <a:off x="5689600"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a:extLst>
              <a:ext uri="{FF2B5EF4-FFF2-40B4-BE49-F238E27FC236}">
                <a16:creationId xmlns:a16="http://schemas.microsoft.com/office/drawing/2014/main" id="{DEDFC886-9FB7-A8E9-6D45-CDF39049212A}"/>
              </a:ext>
            </a:extLst>
          </p:cNvPr>
          <p:cNvCxnSpPr>
            <a:stCxn id="14" idx="3"/>
            <a:endCxn id="20" idx="2"/>
          </p:cNvCxnSpPr>
          <p:nvPr/>
        </p:nvCxnSpPr>
        <p:spPr>
          <a:xfrm>
            <a:off x="5689600" y="421640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a:extLst>
              <a:ext uri="{FF2B5EF4-FFF2-40B4-BE49-F238E27FC236}">
                <a16:creationId xmlns:a16="http://schemas.microsoft.com/office/drawing/2014/main" id="{02A19C2B-9FAF-0487-99A4-724DF1D3EFD6}"/>
              </a:ext>
            </a:extLst>
          </p:cNvPr>
          <p:cNvCxnSpPr>
            <a:endCxn id="18" idx="2"/>
          </p:cNvCxnSpPr>
          <p:nvPr/>
        </p:nvCxnSpPr>
        <p:spPr>
          <a:xfrm flipV="1">
            <a:off x="5727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a:extLst>
              <a:ext uri="{FF2B5EF4-FFF2-40B4-BE49-F238E27FC236}">
                <a16:creationId xmlns:a16="http://schemas.microsoft.com/office/drawing/2014/main" id="{FA7590F7-25D5-3DAE-C48D-D5949B98C546}"/>
              </a:ext>
            </a:extLst>
          </p:cNvPr>
          <p:cNvCxnSpPr>
            <a:stCxn id="13" idx="3"/>
            <a:endCxn id="19" idx="2"/>
          </p:cNvCxnSpPr>
          <p:nvPr/>
        </p:nvCxnSpPr>
        <p:spPr>
          <a:xfrm>
            <a:off x="5683250"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a:extLst>
              <a:ext uri="{FF2B5EF4-FFF2-40B4-BE49-F238E27FC236}">
                <a16:creationId xmlns:a16="http://schemas.microsoft.com/office/drawing/2014/main" id="{C7B9FB34-0C7F-8789-1870-65233DAFB455}"/>
              </a:ext>
            </a:extLst>
          </p:cNvPr>
          <p:cNvCxnSpPr>
            <a:stCxn id="13" idx="3"/>
            <a:endCxn id="20" idx="2"/>
          </p:cNvCxnSpPr>
          <p:nvPr/>
        </p:nvCxnSpPr>
        <p:spPr>
          <a:xfrm>
            <a:off x="5683250" y="478790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a:extLst>
              <a:ext uri="{FF2B5EF4-FFF2-40B4-BE49-F238E27FC236}">
                <a16:creationId xmlns:a16="http://schemas.microsoft.com/office/drawing/2014/main" id="{8CF44715-E993-66E2-6B42-39CE33F8D6B4}"/>
              </a:ext>
            </a:extLst>
          </p:cNvPr>
          <p:cNvCxnSpPr>
            <a:endCxn id="18" idx="2"/>
          </p:cNvCxnSpPr>
          <p:nvPr/>
        </p:nvCxnSpPr>
        <p:spPr>
          <a:xfrm flipV="1">
            <a:off x="5792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a:extLst>
              <a:ext uri="{FF2B5EF4-FFF2-40B4-BE49-F238E27FC236}">
                <a16:creationId xmlns:a16="http://schemas.microsoft.com/office/drawing/2014/main" id="{EC9867FF-C4A8-A034-794C-0C9DCF2A807E}"/>
              </a:ext>
            </a:extLst>
          </p:cNvPr>
          <p:cNvCxnSpPr>
            <a:endCxn id="19" idx="2"/>
          </p:cNvCxnSpPr>
          <p:nvPr/>
        </p:nvCxnSpPr>
        <p:spPr>
          <a:xfrm flipV="1">
            <a:off x="5781675" y="494665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a:extLst>
              <a:ext uri="{FF2B5EF4-FFF2-40B4-BE49-F238E27FC236}">
                <a16:creationId xmlns:a16="http://schemas.microsoft.com/office/drawing/2014/main" id="{FE653271-515A-044C-7BA8-2429D2B18690}"/>
              </a:ext>
            </a:extLst>
          </p:cNvPr>
          <p:cNvCxnSpPr>
            <a:endCxn id="20" idx="2"/>
          </p:cNvCxnSpPr>
          <p:nvPr/>
        </p:nvCxnSpPr>
        <p:spPr>
          <a:xfrm>
            <a:off x="5781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a:extLst>
              <a:ext uri="{FF2B5EF4-FFF2-40B4-BE49-F238E27FC236}">
                <a16:creationId xmlns:a16="http://schemas.microsoft.com/office/drawing/2014/main" id="{39813AD3-7F99-9F33-19F3-4957EFA878A4}"/>
              </a:ext>
            </a:extLst>
          </p:cNvPr>
          <p:cNvGraphicFramePr>
            <a:graphicFrameLocks/>
          </p:cNvGraphicFramePr>
          <p:nvPr/>
        </p:nvGraphicFramePr>
        <p:xfrm>
          <a:off x="3332163" y="427513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b="0" i="0" dirty="0">
                          <a:solidFill>
                            <a:srgbClr val="0000FF"/>
                          </a:solidFill>
                          <a:latin typeface="Calibri Light" panose="020F0302020204030204" pitchFamily="34" charset="0"/>
                        </a:rPr>
                        <a:t>1</a:t>
                      </a: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24742" name="矩形 68">
            <a:extLst>
              <a:ext uri="{FF2B5EF4-FFF2-40B4-BE49-F238E27FC236}">
                <a16:creationId xmlns:a16="http://schemas.microsoft.com/office/drawing/2014/main" id="{50631EC8-FA9F-F8E6-01BE-D97BA16482C6}"/>
              </a:ext>
            </a:extLst>
          </p:cNvPr>
          <p:cNvSpPr>
            <a:spLocks noChangeArrowheads="1"/>
          </p:cNvSpPr>
          <p:nvPr/>
        </p:nvSpPr>
        <p:spPr bwMode="auto">
          <a:xfrm>
            <a:off x="319088" y="150813"/>
            <a:ext cx="5638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3200" u="sng" dirty="0">
                <a:latin typeface="Calibri Light" panose="020F0302020204030204" pitchFamily="34" charset="0"/>
              </a:rPr>
              <a:t>Convolution </a:t>
            </a:r>
            <a:r>
              <a:rPr lang="en-US" altLang="zh-TW" sz="3200" u="sng" dirty="0" err="1">
                <a:latin typeface="Calibri Light" panose="020F0302020204030204" pitchFamily="34" charset="0"/>
              </a:rPr>
              <a:t>v.s</a:t>
            </a:r>
            <a:r>
              <a:rPr lang="en-US" altLang="zh-TW" sz="3200" u="sng" dirty="0">
                <a:latin typeface="Calibri Light" panose="020F0302020204030204" pitchFamily="34" charset="0"/>
              </a:rPr>
              <a:t>. Fully Connected</a:t>
            </a:r>
            <a:endParaRPr lang="zh-TW" altLang="en-US" sz="3200" u="sng" dirty="0">
              <a:latin typeface="Calibri Light" panose="020F0302020204030204" pitchFamily="34" charset="0"/>
            </a:endParaRPr>
          </a:p>
        </p:txBody>
      </p:sp>
      <p:sp>
        <p:nvSpPr>
          <p:cNvPr id="24743" name="文字方塊 69">
            <a:extLst>
              <a:ext uri="{FF2B5EF4-FFF2-40B4-BE49-F238E27FC236}">
                <a16:creationId xmlns:a16="http://schemas.microsoft.com/office/drawing/2014/main" id="{B29F5E1A-2250-48AB-D380-05AC458B10C4}"/>
              </a:ext>
            </a:extLst>
          </p:cNvPr>
          <p:cNvSpPr txBox="1">
            <a:spLocks noChangeArrowheads="1"/>
          </p:cNvSpPr>
          <p:nvPr/>
        </p:nvSpPr>
        <p:spPr bwMode="auto">
          <a:xfrm>
            <a:off x="1476375" y="4687888"/>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latin typeface="Calibri Light" panose="020F0302020204030204" pitchFamily="34" charset="0"/>
              </a:rPr>
              <a:t>Fully-connected</a:t>
            </a:r>
            <a:endParaRPr lang="zh-TW" altLang="en-US" sz="2800" dirty="0">
              <a:latin typeface="Calibri Light" panose="020F0302020204030204" pitchFamily="34" charset="0"/>
            </a:endParaRPr>
          </a:p>
        </p:txBody>
      </p:sp>
      <p:sp>
        <p:nvSpPr>
          <p:cNvPr id="37" name="矩形 71">
            <a:extLst>
              <a:ext uri="{FF2B5EF4-FFF2-40B4-BE49-F238E27FC236}">
                <a16:creationId xmlns:a16="http://schemas.microsoft.com/office/drawing/2014/main" id="{37CA454D-341E-C8B6-A048-6E2AEB5F4519}"/>
              </a:ext>
            </a:extLst>
          </p:cNvPr>
          <p:cNvSpPr/>
          <p:nvPr/>
        </p:nvSpPr>
        <p:spPr>
          <a:xfrm>
            <a:off x="6732588"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8" name="矩形 72">
            <a:extLst>
              <a:ext uri="{FF2B5EF4-FFF2-40B4-BE49-F238E27FC236}">
                <a16:creationId xmlns:a16="http://schemas.microsoft.com/office/drawing/2014/main" id="{65A0F083-407B-ADB3-11FF-A6FF7B41DFD7}"/>
              </a:ext>
            </a:extLst>
          </p:cNvPr>
          <p:cNvSpPr/>
          <p:nvPr/>
        </p:nvSpPr>
        <p:spPr>
          <a:xfrm>
            <a:off x="5667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2907315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03ABD0B-BA84-0875-F26A-3146E0A044FB}"/>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5652" name="文字方塊 4">
            <a:extLst>
              <a:ext uri="{FF2B5EF4-FFF2-40B4-BE49-F238E27FC236}">
                <a16:creationId xmlns:a16="http://schemas.microsoft.com/office/drawing/2014/main" id="{BC740C58-5896-4465-0B10-9143CC337344}"/>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6" name="表格 5">
            <a:extLst>
              <a:ext uri="{FF2B5EF4-FFF2-40B4-BE49-F238E27FC236}">
                <a16:creationId xmlns:a16="http://schemas.microsoft.com/office/drawing/2014/main" id="{F806CC83-AB81-2957-0C2D-3CD63646367A}"/>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a:extLst>
              <a:ext uri="{FF2B5EF4-FFF2-40B4-BE49-F238E27FC236}">
                <a16:creationId xmlns:a16="http://schemas.microsoft.com/office/drawing/2014/main" id="{34F70DEE-81D8-069D-46FB-BB23BC0598B3}"/>
              </a:ext>
            </a:extLst>
          </p:cNvPr>
          <p:cNvSpPr txBox="1">
            <a:spLocks noChangeArrowheads="1"/>
          </p:cNvSpPr>
          <p:nvPr/>
        </p:nvSpPr>
        <p:spPr bwMode="auto">
          <a:xfrm>
            <a:off x="1846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8" name="矩形 7">
            <a:extLst>
              <a:ext uri="{FF2B5EF4-FFF2-40B4-BE49-F238E27FC236}">
                <a16:creationId xmlns:a16="http://schemas.microsoft.com/office/drawing/2014/main" id="{F753D51F-DFDC-9E45-52C8-BE6AB9DF7763}"/>
              </a:ext>
            </a:extLst>
          </p:cNvPr>
          <p:cNvSpPr/>
          <p:nvPr/>
        </p:nvSpPr>
        <p:spPr>
          <a:xfrm>
            <a:off x="400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pic>
        <p:nvPicPr>
          <p:cNvPr id="9" name="圖片 31">
            <a:extLst>
              <a:ext uri="{FF2B5EF4-FFF2-40B4-BE49-F238E27FC236}">
                <a16:creationId xmlns:a16="http://schemas.microsoft.com/office/drawing/2014/main" id="{46552A9C-42A1-64F2-36C4-F1B32F9909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96975"/>
            <a:ext cx="2239963" cy="22272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a:extLst>
              <a:ext uri="{FF2B5EF4-FFF2-40B4-BE49-F238E27FC236}">
                <a16:creationId xmlns:a16="http://schemas.microsoft.com/office/drawing/2014/main" id="{1732624C-7302-F107-4C6B-391651FA0248}"/>
              </a:ext>
            </a:extLst>
          </p:cNvPr>
          <p:cNvCxnSpPr/>
          <p:nvPr/>
        </p:nvCxnSpPr>
        <p:spPr>
          <a:xfrm>
            <a:off x="2022475" y="838200"/>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a:extLst>
              <a:ext uri="{FF2B5EF4-FFF2-40B4-BE49-F238E27FC236}">
                <a16:creationId xmlns:a16="http://schemas.microsoft.com/office/drawing/2014/main" id="{61D0F9B8-89A3-738E-9292-0DB16BE1C03D}"/>
              </a:ext>
            </a:extLst>
          </p:cNvPr>
          <p:cNvCxnSpPr/>
          <p:nvPr/>
        </p:nvCxnSpPr>
        <p:spPr>
          <a:xfrm flipV="1">
            <a:off x="1839913"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a:extLst>
              <a:ext uri="{FF2B5EF4-FFF2-40B4-BE49-F238E27FC236}">
                <a16:creationId xmlns:a16="http://schemas.microsoft.com/office/drawing/2014/main" id="{D75D380E-2916-0E25-F733-F264875E4181}"/>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13" name="文字方塊 38">
            <a:extLst>
              <a:ext uri="{FF2B5EF4-FFF2-40B4-BE49-F238E27FC236}">
                <a16:creationId xmlns:a16="http://schemas.microsoft.com/office/drawing/2014/main" id="{4B0FEDAB-E64A-2E12-95FF-3C3D3BECD6D5}"/>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2</a:t>
            </a:r>
            <a:endParaRPr lang="zh-TW" altLang="en-US" dirty="0">
              <a:latin typeface="Calibri Light" panose="020F0302020204030204" pitchFamily="34" charset="0"/>
            </a:endParaRPr>
          </a:p>
        </p:txBody>
      </p:sp>
      <p:sp>
        <p:nvSpPr>
          <p:cNvPr id="14" name="文字方塊 39">
            <a:extLst>
              <a:ext uri="{FF2B5EF4-FFF2-40B4-BE49-F238E27FC236}">
                <a16:creationId xmlns:a16="http://schemas.microsoft.com/office/drawing/2014/main" id="{F116E22C-B9DB-0F25-8025-8B7D83069956}"/>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3</a:t>
            </a:r>
            <a:endParaRPr lang="zh-TW" altLang="en-US" dirty="0">
              <a:latin typeface="Calibri Light" panose="020F0302020204030204" pitchFamily="34" charset="0"/>
            </a:endParaRPr>
          </a:p>
        </p:txBody>
      </p:sp>
      <p:sp>
        <p:nvSpPr>
          <p:cNvPr id="15" name="文字方塊 40">
            <a:extLst>
              <a:ext uri="{FF2B5EF4-FFF2-40B4-BE49-F238E27FC236}">
                <a16:creationId xmlns:a16="http://schemas.microsoft.com/office/drawing/2014/main" id="{EF8034BD-6BAC-3BA4-3094-87147FF3F9D7}"/>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17" name="文字方塊 42">
            <a:extLst>
              <a:ext uri="{FF2B5EF4-FFF2-40B4-BE49-F238E27FC236}">
                <a16:creationId xmlns:a16="http://schemas.microsoft.com/office/drawing/2014/main" id="{FFA184E4-D9B1-A021-D30D-61B3B47118BE}"/>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8</a:t>
            </a:r>
            <a:endParaRPr lang="zh-TW" altLang="en-US" dirty="0">
              <a:latin typeface="Calibri Light" panose="020F0302020204030204" pitchFamily="34" charset="0"/>
            </a:endParaRPr>
          </a:p>
        </p:txBody>
      </p:sp>
      <p:sp>
        <p:nvSpPr>
          <p:cNvPr id="18" name="文字方塊 43">
            <a:extLst>
              <a:ext uri="{FF2B5EF4-FFF2-40B4-BE49-F238E27FC236}">
                <a16:creationId xmlns:a16="http://schemas.microsoft.com/office/drawing/2014/main" id="{0A754362-51FD-CCAF-F6DD-DC6AB957CD9E}"/>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9</a:t>
            </a:r>
            <a:endParaRPr lang="zh-TW" altLang="en-US" dirty="0">
              <a:latin typeface="Calibri Light" panose="020F0302020204030204" pitchFamily="34" charset="0"/>
            </a:endParaRPr>
          </a:p>
        </p:txBody>
      </p:sp>
      <p:sp>
        <p:nvSpPr>
          <p:cNvPr id="19" name="文字方塊 44">
            <a:extLst>
              <a:ext uri="{FF2B5EF4-FFF2-40B4-BE49-F238E27FC236}">
                <a16:creationId xmlns:a16="http://schemas.microsoft.com/office/drawing/2014/main" id="{F624FA08-F2B3-0B7B-5327-2AA1B5E078BE}"/>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0" name="文字方塊 45">
            <a:extLst>
              <a:ext uri="{FF2B5EF4-FFF2-40B4-BE49-F238E27FC236}">
                <a16:creationId xmlns:a16="http://schemas.microsoft.com/office/drawing/2014/main" id="{4C64C13D-A631-CC83-7F1D-BA4E03B58557}"/>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13</a:t>
            </a:r>
            <a:endParaRPr lang="zh-TW" altLang="en-US" dirty="0">
              <a:latin typeface="Calibri Light" panose="020F0302020204030204" pitchFamily="34" charset="0"/>
            </a:endParaRPr>
          </a:p>
        </p:txBody>
      </p:sp>
      <p:sp>
        <p:nvSpPr>
          <p:cNvPr id="21" name="文字方塊 46">
            <a:extLst>
              <a:ext uri="{FF2B5EF4-FFF2-40B4-BE49-F238E27FC236}">
                <a16:creationId xmlns:a16="http://schemas.microsoft.com/office/drawing/2014/main" id="{E6C6D346-11F0-B1DC-D22B-8516B581E4DD}"/>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14</a:t>
            </a:r>
            <a:endParaRPr lang="zh-TW" altLang="en-US" dirty="0">
              <a:latin typeface="Calibri Light" panose="020F0302020204030204" pitchFamily="34" charset="0"/>
            </a:endParaRPr>
          </a:p>
        </p:txBody>
      </p:sp>
      <p:sp>
        <p:nvSpPr>
          <p:cNvPr id="22" name="文字方塊 47">
            <a:extLst>
              <a:ext uri="{FF2B5EF4-FFF2-40B4-BE49-F238E27FC236}">
                <a16:creationId xmlns:a16="http://schemas.microsoft.com/office/drawing/2014/main" id="{41CE8150-5DF0-8AF0-D326-428523DBC4E2}"/>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15</a:t>
            </a:r>
            <a:endParaRPr lang="zh-TW" altLang="en-US" dirty="0">
              <a:latin typeface="Calibri Light" panose="020F0302020204030204" pitchFamily="34" charset="0"/>
            </a:endParaRPr>
          </a:p>
        </p:txBody>
      </p:sp>
      <p:sp>
        <p:nvSpPr>
          <p:cNvPr id="23" name="文字方塊 48">
            <a:extLst>
              <a:ext uri="{FF2B5EF4-FFF2-40B4-BE49-F238E27FC236}">
                <a16:creationId xmlns:a16="http://schemas.microsoft.com/office/drawing/2014/main" id="{A68D3DA2-DBAF-893B-23D6-EB5BE13B3095}"/>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4" name="文字方塊 49">
            <a:extLst>
              <a:ext uri="{FF2B5EF4-FFF2-40B4-BE49-F238E27FC236}">
                <a16:creationId xmlns:a16="http://schemas.microsoft.com/office/drawing/2014/main" id="{F6313725-1C46-932A-3E02-FFF5D2E93021}"/>
              </a:ext>
            </a:extLst>
          </p:cNvPr>
          <p:cNvSpPr txBox="1">
            <a:spLocks noChangeArrowheads="1"/>
          </p:cNvSpPr>
          <p:nvPr/>
        </p:nvSpPr>
        <p:spPr bwMode="auto">
          <a:xfrm>
            <a:off x="6496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000000"/>
                </a:solidFill>
                <a:latin typeface="Calibri Light" panose="020F0302020204030204" pitchFamily="34" charset="0"/>
              </a:rPr>
              <a:t>Only connect to 9 inputs, not fully connected</a:t>
            </a:r>
            <a:endParaRPr lang="zh-TW" altLang="en-US" dirty="0">
              <a:solidFill>
                <a:srgbClr val="000000"/>
              </a:solidFill>
              <a:latin typeface="Calibri Light" panose="020F0302020204030204" pitchFamily="34" charset="0"/>
            </a:endParaRPr>
          </a:p>
        </p:txBody>
      </p:sp>
      <p:sp>
        <p:nvSpPr>
          <p:cNvPr id="25" name="文字方塊 50">
            <a:extLst>
              <a:ext uri="{FF2B5EF4-FFF2-40B4-BE49-F238E27FC236}">
                <a16:creationId xmlns:a16="http://schemas.microsoft.com/office/drawing/2014/main" id="{6205601A-91D4-981D-E0BE-7C1B71C6EB1F}"/>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4:</a:t>
            </a:r>
            <a:endParaRPr lang="zh-TW" altLang="en-US" dirty="0">
              <a:latin typeface="Calibri Light" panose="020F0302020204030204" pitchFamily="34" charset="0"/>
            </a:endParaRPr>
          </a:p>
        </p:txBody>
      </p:sp>
      <p:sp>
        <p:nvSpPr>
          <p:cNvPr id="26" name="文字方塊 51">
            <a:extLst>
              <a:ext uri="{FF2B5EF4-FFF2-40B4-BE49-F238E27FC236}">
                <a16:creationId xmlns:a16="http://schemas.microsoft.com/office/drawing/2014/main" id="{C54EE9E3-63DE-6F60-A6F1-4B04813FDD80}"/>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dirty="0">
                <a:latin typeface="Calibri Light" panose="020F0302020204030204" pitchFamily="34" charset="0"/>
              </a:rPr>
              <a:t>10:</a:t>
            </a:r>
            <a:endParaRPr lang="zh-TW" altLang="en-US" dirty="0">
              <a:latin typeface="Calibri Light" panose="020F0302020204030204" pitchFamily="34" charset="0"/>
            </a:endParaRPr>
          </a:p>
        </p:txBody>
      </p:sp>
      <p:sp>
        <p:nvSpPr>
          <p:cNvPr id="27" name="文字方塊 52">
            <a:extLst>
              <a:ext uri="{FF2B5EF4-FFF2-40B4-BE49-F238E27FC236}">
                <a16:creationId xmlns:a16="http://schemas.microsoft.com/office/drawing/2014/main" id="{1B3A2150-8465-6AC8-D7F8-E5C9D1BB8AB7}"/>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16</a:t>
            </a:r>
            <a:endParaRPr lang="zh-TW" altLang="en-US" dirty="0">
              <a:latin typeface="Calibri Light" panose="020F0302020204030204" pitchFamily="34" charset="0"/>
            </a:endParaRPr>
          </a:p>
        </p:txBody>
      </p:sp>
      <p:sp>
        <p:nvSpPr>
          <p:cNvPr id="28" name="矩形 54">
            <a:extLst>
              <a:ext uri="{FF2B5EF4-FFF2-40B4-BE49-F238E27FC236}">
                <a16:creationId xmlns:a16="http://schemas.microsoft.com/office/drawing/2014/main" id="{F76CE27D-9B79-D311-DCC8-4AFFEF1F47E4}"/>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9" name="矩形 55">
            <a:extLst>
              <a:ext uri="{FF2B5EF4-FFF2-40B4-BE49-F238E27FC236}">
                <a16:creationId xmlns:a16="http://schemas.microsoft.com/office/drawing/2014/main" id="{2BA74085-DBB0-0DDE-E27D-44E78D79E5B3}"/>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0" name="矩形 56">
            <a:extLst>
              <a:ext uri="{FF2B5EF4-FFF2-40B4-BE49-F238E27FC236}">
                <a16:creationId xmlns:a16="http://schemas.microsoft.com/office/drawing/2014/main" id="{4570848F-B19D-991A-D0DD-A4630EBC1A2B}"/>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1" name="矩形 57">
            <a:extLst>
              <a:ext uri="{FF2B5EF4-FFF2-40B4-BE49-F238E27FC236}">
                <a16:creationId xmlns:a16="http://schemas.microsoft.com/office/drawing/2014/main" id="{3D3C5FC5-B810-3BF4-FED2-9030DC8D855E}"/>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2" name="矩形 58">
            <a:extLst>
              <a:ext uri="{FF2B5EF4-FFF2-40B4-BE49-F238E27FC236}">
                <a16:creationId xmlns:a16="http://schemas.microsoft.com/office/drawing/2014/main" id="{E23C57C9-3884-946D-D1A4-6CCEE46E0116}"/>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3" name="矩形 59">
            <a:extLst>
              <a:ext uri="{FF2B5EF4-FFF2-40B4-BE49-F238E27FC236}">
                <a16:creationId xmlns:a16="http://schemas.microsoft.com/office/drawing/2014/main" id="{F394309E-0478-58D7-D909-656B16A6C04F}"/>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4" name="矩形 60">
            <a:extLst>
              <a:ext uri="{FF2B5EF4-FFF2-40B4-BE49-F238E27FC236}">
                <a16:creationId xmlns:a16="http://schemas.microsoft.com/office/drawing/2014/main" id="{43D38243-0FAE-7DDE-96F5-F89680CF4BD8}"/>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5" name="矩形 61">
            <a:extLst>
              <a:ext uri="{FF2B5EF4-FFF2-40B4-BE49-F238E27FC236}">
                <a16:creationId xmlns:a16="http://schemas.microsoft.com/office/drawing/2014/main" id="{F7BF963E-709E-7D53-B9C2-EDC744F4ACDB}"/>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6" name="矩形 62">
            <a:extLst>
              <a:ext uri="{FF2B5EF4-FFF2-40B4-BE49-F238E27FC236}">
                <a16:creationId xmlns:a16="http://schemas.microsoft.com/office/drawing/2014/main" id="{05D27775-6770-25F1-AD1E-6BFE3DDF9ED3}"/>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7" name="矩形 63">
            <a:extLst>
              <a:ext uri="{FF2B5EF4-FFF2-40B4-BE49-F238E27FC236}">
                <a16:creationId xmlns:a16="http://schemas.microsoft.com/office/drawing/2014/main" id="{56391CB1-8929-AF78-4328-FF3B2682157C}"/>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8" name="矩形 64">
            <a:extLst>
              <a:ext uri="{FF2B5EF4-FFF2-40B4-BE49-F238E27FC236}">
                <a16:creationId xmlns:a16="http://schemas.microsoft.com/office/drawing/2014/main" id="{8909E908-D899-8726-6BA2-D17E9DAB88AB}"/>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9" name="矩形 65">
            <a:extLst>
              <a:ext uri="{FF2B5EF4-FFF2-40B4-BE49-F238E27FC236}">
                <a16:creationId xmlns:a16="http://schemas.microsoft.com/office/drawing/2014/main" id="{F5FEB8F6-476B-4671-FDC2-155197DEE1E0}"/>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cxnSp>
        <p:nvCxnSpPr>
          <p:cNvPr id="40" name="直線單箭頭接點 67">
            <a:extLst>
              <a:ext uri="{FF2B5EF4-FFF2-40B4-BE49-F238E27FC236}">
                <a16:creationId xmlns:a16="http://schemas.microsoft.com/office/drawing/2014/main" id="{B3F06BAB-24D9-9BB3-678E-D94E5950682D}"/>
              </a:ext>
            </a:extLst>
          </p:cNvPr>
          <p:cNvCxnSpPr>
            <a:stCxn id="28"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a:extLst>
              <a:ext uri="{FF2B5EF4-FFF2-40B4-BE49-F238E27FC236}">
                <a16:creationId xmlns:a16="http://schemas.microsoft.com/office/drawing/2014/main" id="{25CDCDBD-A340-4DF1-181F-B9FD4ADC8A1A}"/>
              </a:ext>
            </a:extLst>
          </p:cNvPr>
          <p:cNvCxnSpPr>
            <a:stCxn id="29"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a:extLst>
              <a:ext uri="{FF2B5EF4-FFF2-40B4-BE49-F238E27FC236}">
                <a16:creationId xmlns:a16="http://schemas.microsoft.com/office/drawing/2014/main" id="{8ED753F8-D3B5-191C-B0AD-828189A07821}"/>
              </a:ext>
            </a:extLst>
          </p:cNvPr>
          <p:cNvCxnSpPr>
            <a:stCxn id="30"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a:extLst>
              <a:ext uri="{FF2B5EF4-FFF2-40B4-BE49-F238E27FC236}">
                <a16:creationId xmlns:a16="http://schemas.microsoft.com/office/drawing/2014/main" id="{293F8D24-5076-6B16-0700-B19FC3BE12FA}"/>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a:extLst>
              <a:ext uri="{FF2B5EF4-FFF2-40B4-BE49-F238E27FC236}">
                <a16:creationId xmlns:a16="http://schemas.microsoft.com/office/drawing/2014/main" id="{7B6AD272-AE1B-BA57-5F2A-464AFA458CAA}"/>
              </a:ext>
            </a:extLst>
          </p:cNvPr>
          <p:cNvCxnSpPr>
            <a:endCxn id="49"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a:extLst>
              <a:ext uri="{FF2B5EF4-FFF2-40B4-BE49-F238E27FC236}">
                <a16:creationId xmlns:a16="http://schemas.microsoft.com/office/drawing/2014/main" id="{C694979D-EAC4-C503-9D67-A09589030722}"/>
              </a:ext>
            </a:extLst>
          </p:cNvPr>
          <p:cNvCxnSpPr>
            <a:endCxn id="49"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a:extLst>
              <a:ext uri="{FF2B5EF4-FFF2-40B4-BE49-F238E27FC236}">
                <a16:creationId xmlns:a16="http://schemas.microsoft.com/office/drawing/2014/main" id="{454CC22B-BF15-FF4F-1C44-0D07F607959C}"/>
              </a:ext>
            </a:extLst>
          </p:cNvPr>
          <p:cNvCxnSpPr>
            <a:stCxn id="36"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a:extLst>
              <a:ext uri="{FF2B5EF4-FFF2-40B4-BE49-F238E27FC236}">
                <a16:creationId xmlns:a16="http://schemas.microsoft.com/office/drawing/2014/main" id="{7C24B605-8F29-47F9-D652-68D4A8F6CD63}"/>
              </a:ext>
            </a:extLst>
          </p:cNvPr>
          <p:cNvCxnSpPr>
            <a:endCxn id="49"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a:extLst>
              <a:ext uri="{FF2B5EF4-FFF2-40B4-BE49-F238E27FC236}">
                <a16:creationId xmlns:a16="http://schemas.microsoft.com/office/drawing/2014/main" id="{3D5CB252-B8DC-50C1-4ADF-D3AA623E9FC8}"/>
              </a:ext>
            </a:extLst>
          </p:cNvPr>
          <p:cNvCxnSpPr>
            <a:endCxn id="49"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a:extLst>
              <a:ext uri="{FF2B5EF4-FFF2-40B4-BE49-F238E27FC236}">
                <a16:creationId xmlns:a16="http://schemas.microsoft.com/office/drawing/2014/main" id="{2E9578F0-D503-78B7-935D-0D1313DF99AB}"/>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50" name="橢圓 116">
            <a:extLst>
              <a:ext uri="{FF2B5EF4-FFF2-40B4-BE49-F238E27FC236}">
                <a16:creationId xmlns:a16="http://schemas.microsoft.com/office/drawing/2014/main" id="{F8E464DD-E44F-FA5A-97E4-4EA0ED316AF2}"/>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1" name="橢圓 117">
            <a:extLst>
              <a:ext uri="{FF2B5EF4-FFF2-40B4-BE49-F238E27FC236}">
                <a16:creationId xmlns:a16="http://schemas.microsoft.com/office/drawing/2014/main" id="{E6CC2C3D-BD3F-D207-5EAE-3140491CCD02}"/>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2" name="橢圓 118">
            <a:extLst>
              <a:ext uri="{FF2B5EF4-FFF2-40B4-BE49-F238E27FC236}">
                <a16:creationId xmlns:a16="http://schemas.microsoft.com/office/drawing/2014/main" id="{66A1B830-C0B0-8113-67A4-A55CFE8EC00F}"/>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3" name="橢圓 119">
            <a:extLst>
              <a:ext uri="{FF2B5EF4-FFF2-40B4-BE49-F238E27FC236}">
                <a16:creationId xmlns:a16="http://schemas.microsoft.com/office/drawing/2014/main" id="{BF8668E1-177C-C083-1F22-736BF89710D1}"/>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4" name="橢圓 120">
            <a:extLst>
              <a:ext uri="{FF2B5EF4-FFF2-40B4-BE49-F238E27FC236}">
                <a16:creationId xmlns:a16="http://schemas.microsoft.com/office/drawing/2014/main" id="{03770AE2-D968-2F7C-46F8-D8F52AD298E3}"/>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5" name="橢圓 121">
            <a:extLst>
              <a:ext uri="{FF2B5EF4-FFF2-40B4-BE49-F238E27FC236}">
                <a16:creationId xmlns:a16="http://schemas.microsoft.com/office/drawing/2014/main" id="{3719F72E-D291-D1EC-1AE8-2C7B798DC35F}"/>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6" name="橢圓 122">
            <a:extLst>
              <a:ext uri="{FF2B5EF4-FFF2-40B4-BE49-F238E27FC236}">
                <a16:creationId xmlns:a16="http://schemas.microsoft.com/office/drawing/2014/main" id="{900D3DB5-2796-A2AB-4BB0-49181A36A0C9}"/>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7" name="橢圓 123">
            <a:extLst>
              <a:ext uri="{FF2B5EF4-FFF2-40B4-BE49-F238E27FC236}">
                <a16:creationId xmlns:a16="http://schemas.microsoft.com/office/drawing/2014/main" id="{F77BF337-4567-2093-A95B-634FEB9B1CDF}"/>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8" name="橢圓 124">
            <a:extLst>
              <a:ext uri="{FF2B5EF4-FFF2-40B4-BE49-F238E27FC236}">
                <a16:creationId xmlns:a16="http://schemas.microsoft.com/office/drawing/2014/main" id="{741E69CD-B25F-3940-1C71-1646F72C1BED}"/>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9" name="文字方塊 66">
            <a:extLst>
              <a:ext uri="{FF2B5EF4-FFF2-40B4-BE49-F238E27FC236}">
                <a16:creationId xmlns:a16="http://schemas.microsoft.com/office/drawing/2014/main" id="{D8864C39-4683-6461-7D74-069462FD0E51}"/>
              </a:ext>
            </a:extLst>
          </p:cNvPr>
          <p:cNvSpPr txBox="1"/>
          <p:nvPr/>
        </p:nvSpPr>
        <p:spPr>
          <a:xfrm>
            <a:off x="381000" y="5258561"/>
            <a:ext cx="3276600" cy="52322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800" dirty="0">
                <a:solidFill>
                  <a:srgbClr val="000000"/>
                </a:solidFill>
                <a:latin typeface="Calibri Light" panose="020F0302020204030204" pitchFamily="34" charset="0"/>
              </a:rPr>
              <a:t>fewer parameters!</a:t>
            </a:r>
            <a:endParaRPr lang="zh-TW" altLang="en-US" sz="28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305924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17621DD0-09FF-7291-E06F-2BB3ABA2BF01}"/>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graphicFrame>
        <p:nvGraphicFramePr>
          <p:cNvPr id="5" name="表格 5">
            <a:extLst>
              <a:ext uri="{FF2B5EF4-FFF2-40B4-BE49-F238E27FC236}">
                <a16:creationId xmlns:a16="http://schemas.microsoft.com/office/drawing/2014/main" id="{D6D6DCF2-D2B8-EC62-FE23-1F7BDA7CFC0B}"/>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6694" name="文字方塊 6">
            <a:extLst>
              <a:ext uri="{FF2B5EF4-FFF2-40B4-BE49-F238E27FC236}">
                <a16:creationId xmlns:a16="http://schemas.microsoft.com/office/drawing/2014/main" id="{DAD3F8A4-F70F-D984-32C9-BFF0842E68CB}"/>
              </a:ext>
            </a:extLst>
          </p:cNvPr>
          <p:cNvSpPr txBox="1">
            <a:spLocks noChangeArrowheads="1"/>
          </p:cNvSpPr>
          <p:nvPr/>
        </p:nvSpPr>
        <p:spPr bwMode="auto">
          <a:xfrm>
            <a:off x="2022475" y="6064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7" name="矩形 7">
            <a:extLst>
              <a:ext uri="{FF2B5EF4-FFF2-40B4-BE49-F238E27FC236}">
                <a16:creationId xmlns:a16="http://schemas.microsoft.com/office/drawing/2014/main" id="{47E21779-DE22-9F0D-4561-9BE83164F5D7}"/>
              </a:ext>
            </a:extLst>
          </p:cNvPr>
          <p:cNvSpPr/>
          <p:nvPr/>
        </p:nvSpPr>
        <p:spPr>
          <a:xfrm>
            <a:off x="911225" y="1835150"/>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6696" name="文字方塊 37">
            <a:extLst>
              <a:ext uri="{FF2B5EF4-FFF2-40B4-BE49-F238E27FC236}">
                <a16:creationId xmlns:a16="http://schemas.microsoft.com/office/drawing/2014/main" id="{FBBD185F-62C9-93C6-C4BE-022B6460EE5D}"/>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26697" name="文字方塊 38">
            <a:extLst>
              <a:ext uri="{FF2B5EF4-FFF2-40B4-BE49-F238E27FC236}">
                <a16:creationId xmlns:a16="http://schemas.microsoft.com/office/drawing/2014/main" id="{A0ABBF62-037E-9FE7-3747-FE02417CC9AF}"/>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2:</a:t>
            </a:r>
            <a:endParaRPr lang="zh-TW" altLang="en-US" dirty="0">
              <a:latin typeface="Calibri Light" panose="020F0302020204030204" pitchFamily="34" charset="0"/>
            </a:endParaRPr>
          </a:p>
        </p:txBody>
      </p:sp>
      <p:sp>
        <p:nvSpPr>
          <p:cNvPr id="26698" name="文字方塊 39">
            <a:extLst>
              <a:ext uri="{FF2B5EF4-FFF2-40B4-BE49-F238E27FC236}">
                <a16:creationId xmlns:a16="http://schemas.microsoft.com/office/drawing/2014/main" id="{DE4B5077-5470-7459-1CEA-98926C64B602}"/>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3:</a:t>
            </a:r>
            <a:endParaRPr lang="zh-TW" altLang="en-US" dirty="0">
              <a:latin typeface="Calibri Light" panose="020F0302020204030204" pitchFamily="34" charset="0"/>
            </a:endParaRPr>
          </a:p>
        </p:txBody>
      </p:sp>
      <p:sp>
        <p:nvSpPr>
          <p:cNvPr id="26699" name="文字方塊 40">
            <a:extLst>
              <a:ext uri="{FF2B5EF4-FFF2-40B4-BE49-F238E27FC236}">
                <a16:creationId xmlns:a16="http://schemas.microsoft.com/office/drawing/2014/main" id="{62981673-FE8F-B9B7-71D0-27BA4E7CB0CA}"/>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0" name="文字方塊 41">
            <a:extLst>
              <a:ext uri="{FF2B5EF4-FFF2-40B4-BE49-F238E27FC236}">
                <a16:creationId xmlns:a16="http://schemas.microsoft.com/office/drawing/2014/main" id="{5F8D96C9-95EE-6527-EAE0-C0DC9F0832F4}"/>
              </a:ext>
            </a:extLst>
          </p:cNvPr>
          <p:cNvSpPr txBox="1">
            <a:spLocks noChangeArrowheads="1"/>
          </p:cNvSpPr>
          <p:nvPr/>
        </p:nvSpPr>
        <p:spPr bwMode="auto">
          <a:xfrm>
            <a:off x="5461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7:</a:t>
            </a:r>
            <a:endParaRPr lang="zh-TW" altLang="en-US" dirty="0">
              <a:latin typeface="Calibri Light" panose="020F0302020204030204" pitchFamily="34" charset="0"/>
            </a:endParaRPr>
          </a:p>
        </p:txBody>
      </p:sp>
      <p:sp>
        <p:nvSpPr>
          <p:cNvPr id="26701" name="文字方塊 42">
            <a:extLst>
              <a:ext uri="{FF2B5EF4-FFF2-40B4-BE49-F238E27FC236}">
                <a16:creationId xmlns:a16="http://schemas.microsoft.com/office/drawing/2014/main" id="{BC90CE1E-063F-4ECC-D664-5A83CAD86CCD}"/>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8:</a:t>
            </a:r>
            <a:endParaRPr lang="zh-TW" altLang="en-US" dirty="0">
              <a:latin typeface="Calibri Light" panose="020F0302020204030204" pitchFamily="34" charset="0"/>
            </a:endParaRPr>
          </a:p>
        </p:txBody>
      </p:sp>
      <p:sp>
        <p:nvSpPr>
          <p:cNvPr id="26702" name="文字方塊 43">
            <a:extLst>
              <a:ext uri="{FF2B5EF4-FFF2-40B4-BE49-F238E27FC236}">
                <a16:creationId xmlns:a16="http://schemas.microsoft.com/office/drawing/2014/main" id="{EDBC7DD3-D58F-E1AC-8DA9-0EC85EC61C37}"/>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9:</a:t>
            </a:r>
            <a:endParaRPr lang="zh-TW" altLang="en-US" dirty="0">
              <a:latin typeface="Calibri Light" panose="020F0302020204030204" pitchFamily="34" charset="0"/>
            </a:endParaRPr>
          </a:p>
        </p:txBody>
      </p:sp>
      <p:sp>
        <p:nvSpPr>
          <p:cNvPr id="26703" name="文字方塊 44">
            <a:extLst>
              <a:ext uri="{FF2B5EF4-FFF2-40B4-BE49-F238E27FC236}">
                <a16:creationId xmlns:a16="http://schemas.microsoft.com/office/drawing/2014/main" id="{9BACA11C-DE02-F911-3775-A6C18933099E}"/>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4" name="文字方塊 45">
            <a:extLst>
              <a:ext uri="{FF2B5EF4-FFF2-40B4-BE49-F238E27FC236}">
                <a16:creationId xmlns:a16="http://schemas.microsoft.com/office/drawing/2014/main" id="{3600C4D0-6CD7-6881-1B28-7E9C57D60F4F}"/>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13:</a:t>
            </a:r>
            <a:endParaRPr lang="zh-TW" altLang="en-US" dirty="0">
              <a:latin typeface="Calibri Light" panose="020F0302020204030204" pitchFamily="34" charset="0"/>
            </a:endParaRPr>
          </a:p>
        </p:txBody>
      </p:sp>
      <p:sp>
        <p:nvSpPr>
          <p:cNvPr id="26705" name="文字方塊 46">
            <a:extLst>
              <a:ext uri="{FF2B5EF4-FFF2-40B4-BE49-F238E27FC236}">
                <a16:creationId xmlns:a16="http://schemas.microsoft.com/office/drawing/2014/main" id="{312EADAE-7007-080A-C75C-A044A4BC5198}"/>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14:</a:t>
            </a:r>
            <a:endParaRPr lang="zh-TW" altLang="en-US" dirty="0">
              <a:latin typeface="Calibri Light" panose="020F0302020204030204" pitchFamily="34" charset="0"/>
            </a:endParaRPr>
          </a:p>
        </p:txBody>
      </p:sp>
      <p:sp>
        <p:nvSpPr>
          <p:cNvPr id="26706" name="文字方塊 47">
            <a:extLst>
              <a:ext uri="{FF2B5EF4-FFF2-40B4-BE49-F238E27FC236}">
                <a16:creationId xmlns:a16="http://schemas.microsoft.com/office/drawing/2014/main" id="{2C14ECA8-2393-4914-B571-065FBC55A1AA}"/>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15:</a:t>
            </a:r>
            <a:endParaRPr lang="zh-TW" altLang="en-US" dirty="0">
              <a:latin typeface="Calibri Light" panose="020F0302020204030204" pitchFamily="34" charset="0"/>
            </a:endParaRPr>
          </a:p>
        </p:txBody>
      </p:sp>
      <p:sp>
        <p:nvSpPr>
          <p:cNvPr id="26707" name="文字方塊 48">
            <a:extLst>
              <a:ext uri="{FF2B5EF4-FFF2-40B4-BE49-F238E27FC236}">
                <a16:creationId xmlns:a16="http://schemas.microsoft.com/office/drawing/2014/main" id="{49B4FEE3-C5F2-D9D4-E00D-EDC834E3C937}"/>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8" name="文字方塊 50">
            <a:extLst>
              <a:ext uri="{FF2B5EF4-FFF2-40B4-BE49-F238E27FC236}">
                <a16:creationId xmlns:a16="http://schemas.microsoft.com/office/drawing/2014/main" id="{AF38F607-D0D1-EF27-8322-3D9935012586}"/>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4:</a:t>
            </a:r>
            <a:endParaRPr lang="zh-TW" altLang="en-US" dirty="0">
              <a:latin typeface="Calibri Light" panose="020F0302020204030204" pitchFamily="34" charset="0"/>
            </a:endParaRPr>
          </a:p>
        </p:txBody>
      </p:sp>
      <p:sp>
        <p:nvSpPr>
          <p:cNvPr id="26709" name="文字方塊 51">
            <a:extLst>
              <a:ext uri="{FF2B5EF4-FFF2-40B4-BE49-F238E27FC236}">
                <a16:creationId xmlns:a16="http://schemas.microsoft.com/office/drawing/2014/main" id="{BF1716F2-F3AC-9D53-7EBD-E75B3DBBE0D1}"/>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dirty="0">
                <a:latin typeface="Calibri Light" panose="020F0302020204030204" pitchFamily="34" charset="0"/>
              </a:rPr>
              <a:t>10:</a:t>
            </a:r>
            <a:endParaRPr lang="zh-TW" altLang="en-US" dirty="0">
              <a:latin typeface="Calibri Light" panose="020F0302020204030204" pitchFamily="34" charset="0"/>
            </a:endParaRPr>
          </a:p>
        </p:txBody>
      </p:sp>
      <p:sp>
        <p:nvSpPr>
          <p:cNvPr id="26710" name="文字方塊 52">
            <a:extLst>
              <a:ext uri="{FF2B5EF4-FFF2-40B4-BE49-F238E27FC236}">
                <a16:creationId xmlns:a16="http://schemas.microsoft.com/office/drawing/2014/main" id="{054916AE-4414-9297-5BF6-E96B8FB11FAA}"/>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16:</a:t>
            </a:r>
            <a:endParaRPr lang="zh-TW" altLang="en-US" dirty="0">
              <a:latin typeface="Calibri Light" panose="020F0302020204030204" pitchFamily="34" charset="0"/>
            </a:endParaRPr>
          </a:p>
        </p:txBody>
      </p:sp>
      <p:sp>
        <p:nvSpPr>
          <p:cNvPr id="23" name="矩形 54">
            <a:extLst>
              <a:ext uri="{FF2B5EF4-FFF2-40B4-BE49-F238E27FC236}">
                <a16:creationId xmlns:a16="http://schemas.microsoft.com/office/drawing/2014/main" id="{8F0217DA-4A6F-A9D9-6CD9-B091B00D91F5}"/>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4" name="矩形 55">
            <a:extLst>
              <a:ext uri="{FF2B5EF4-FFF2-40B4-BE49-F238E27FC236}">
                <a16:creationId xmlns:a16="http://schemas.microsoft.com/office/drawing/2014/main" id="{F616E83F-AC8F-65FB-2D4B-95DCC9B103B5}"/>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5" name="矩形 56">
            <a:extLst>
              <a:ext uri="{FF2B5EF4-FFF2-40B4-BE49-F238E27FC236}">
                <a16:creationId xmlns:a16="http://schemas.microsoft.com/office/drawing/2014/main" id="{E50F5751-916E-FD0F-9D72-C6DBA017B56E}"/>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6" name="矩形 57">
            <a:extLst>
              <a:ext uri="{FF2B5EF4-FFF2-40B4-BE49-F238E27FC236}">
                <a16:creationId xmlns:a16="http://schemas.microsoft.com/office/drawing/2014/main" id="{93E70E61-1670-412C-A93C-54D1D188EC61}"/>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7" name="矩形 58">
            <a:extLst>
              <a:ext uri="{FF2B5EF4-FFF2-40B4-BE49-F238E27FC236}">
                <a16:creationId xmlns:a16="http://schemas.microsoft.com/office/drawing/2014/main" id="{40906C73-3EA8-FADB-EEA6-F25443BC10FA}"/>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8" name="矩形 59">
            <a:extLst>
              <a:ext uri="{FF2B5EF4-FFF2-40B4-BE49-F238E27FC236}">
                <a16:creationId xmlns:a16="http://schemas.microsoft.com/office/drawing/2014/main" id="{A3DC6F12-D80F-8CDF-FA0C-2CBAAFAD9303}"/>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9" name="矩形 60">
            <a:extLst>
              <a:ext uri="{FF2B5EF4-FFF2-40B4-BE49-F238E27FC236}">
                <a16:creationId xmlns:a16="http://schemas.microsoft.com/office/drawing/2014/main" id="{EA85B5C1-2F08-F768-7B2E-41EEA56E457D}"/>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0" name="矩形 61">
            <a:extLst>
              <a:ext uri="{FF2B5EF4-FFF2-40B4-BE49-F238E27FC236}">
                <a16:creationId xmlns:a16="http://schemas.microsoft.com/office/drawing/2014/main" id="{16F5B5B1-510A-7EF3-4A64-7C6F38C16795}"/>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1" name="矩形 62">
            <a:extLst>
              <a:ext uri="{FF2B5EF4-FFF2-40B4-BE49-F238E27FC236}">
                <a16:creationId xmlns:a16="http://schemas.microsoft.com/office/drawing/2014/main" id="{48EC2E3F-E120-2166-A39F-93903EF048B7}"/>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2" name="矩形 63">
            <a:extLst>
              <a:ext uri="{FF2B5EF4-FFF2-40B4-BE49-F238E27FC236}">
                <a16:creationId xmlns:a16="http://schemas.microsoft.com/office/drawing/2014/main" id="{61A57647-4F27-3C90-FCF9-181C9E1EA40C}"/>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3" name="矩形 64">
            <a:extLst>
              <a:ext uri="{FF2B5EF4-FFF2-40B4-BE49-F238E27FC236}">
                <a16:creationId xmlns:a16="http://schemas.microsoft.com/office/drawing/2014/main" id="{B795304C-1C5C-A387-C48F-9E0E33A611F3}"/>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4" name="矩形 65">
            <a:extLst>
              <a:ext uri="{FF2B5EF4-FFF2-40B4-BE49-F238E27FC236}">
                <a16:creationId xmlns:a16="http://schemas.microsoft.com/office/drawing/2014/main" id="{B96097B7-3FE6-4597-EAB3-E62A3BEA0170}"/>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cxnSp>
        <p:nvCxnSpPr>
          <p:cNvPr id="35" name="直線單箭頭接點 67">
            <a:extLst>
              <a:ext uri="{FF2B5EF4-FFF2-40B4-BE49-F238E27FC236}">
                <a16:creationId xmlns:a16="http://schemas.microsoft.com/office/drawing/2014/main" id="{DC4E6C8F-8A00-B532-13A3-4D9AE16954D3}"/>
              </a:ext>
            </a:extLst>
          </p:cNvPr>
          <p:cNvCxnSpPr>
            <a:stCxn id="23"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a:extLst>
              <a:ext uri="{FF2B5EF4-FFF2-40B4-BE49-F238E27FC236}">
                <a16:creationId xmlns:a16="http://schemas.microsoft.com/office/drawing/2014/main" id="{B23780C1-AF75-F377-CF4E-0D964BCD8CD4}"/>
              </a:ext>
            </a:extLst>
          </p:cNvPr>
          <p:cNvCxnSpPr>
            <a:stCxn id="24"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a:extLst>
              <a:ext uri="{FF2B5EF4-FFF2-40B4-BE49-F238E27FC236}">
                <a16:creationId xmlns:a16="http://schemas.microsoft.com/office/drawing/2014/main" id="{4D3D7653-DF05-4B1E-A3AB-B57D3233CB40}"/>
              </a:ext>
            </a:extLst>
          </p:cNvPr>
          <p:cNvCxnSpPr>
            <a:stCxn id="25"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a:extLst>
              <a:ext uri="{FF2B5EF4-FFF2-40B4-BE49-F238E27FC236}">
                <a16:creationId xmlns:a16="http://schemas.microsoft.com/office/drawing/2014/main" id="{2C89EDED-15E0-CD1B-C500-06CAFB2A7CD7}"/>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a:extLst>
              <a:ext uri="{FF2B5EF4-FFF2-40B4-BE49-F238E27FC236}">
                <a16:creationId xmlns:a16="http://schemas.microsoft.com/office/drawing/2014/main" id="{D5D42290-C1B6-8998-3DE8-3DA513CDE4B7}"/>
              </a:ext>
            </a:extLst>
          </p:cNvPr>
          <p:cNvCxnSpPr>
            <a:endCxn id="44"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a:extLst>
              <a:ext uri="{FF2B5EF4-FFF2-40B4-BE49-F238E27FC236}">
                <a16:creationId xmlns:a16="http://schemas.microsoft.com/office/drawing/2014/main" id="{18AE8AE8-1256-A6B7-481D-982F757C967D}"/>
              </a:ext>
            </a:extLst>
          </p:cNvPr>
          <p:cNvCxnSpPr>
            <a:endCxn id="44"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a:extLst>
              <a:ext uri="{FF2B5EF4-FFF2-40B4-BE49-F238E27FC236}">
                <a16:creationId xmlns:a16="http://schemas.microsoft.com/office/drawing/2014/main" id="{6A5A628B-D2CC-B8B8-E8EA-8663A6EDE726}"/>
              </a:ext>
            </a:extLst>
          </p:cNvPr>
          <p:cNvCxnSpPr>
            <a:stCxn id="31"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a:extLst>
              <a:ext uri="{FF2B5EF4-FFF2-40B4-BE49-F238E27FC236}">
                <a16:creationId xmlns:a16="http://schemas.microsoft.com/office/drawing/2014/main" id="{DF0741B7-70C8-4A44-9838-FD10FEB271A8}"/>
              </a:ext>
            </a:extLst>
          </p:cNvPr>
          <p:cNvCxnSpPr>
            <a:endCxn id="44"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a:extLst>
              <a:ext uri="{FF2B5EF4-FFF2-40B4-BE49-F238E27FC236}">
                <a16:creationId xmlns:a16="http://schemas.microsoft.com/office/drawing/2014/main" id="{03CB1F5F-0F15-FA4B-B137-4F13D4D0EE5C}"/>
              </a:ext>
            </a:extLst>
          </p:cNvPr>
          <p:cNvCxnSpPr>
            <a:endCxn id="44"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a:extLst>
              <a:ext uri="{FF2B5EF4-FFF2-40B4-BE49-F238E27FC236}">
                <a16:creationId xmlns:a16="http://schemas.microsoft.com/office/drawing/2014/main" id="{206F6E57-CFD6-2D99-3D5D-F4F9CD934133}"/>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45" name="橢圓 109">
            <a:extLst>
              <a:ext uri="{FF2B5EF4-FFF2-40B4-BE49-F238E27FC236}">
                <a16:creationId xmlns:a16="http://schemas.microsoft.com/office/drawing/2014/main" id="{83057E66-54CB-FCB8-9A89-61BAB538906A}"/>
              </a:ext>
            </a:extLst>
          </p:cNvPr>
          <p:cNvSpPr>
            <a:spLocks noChangeArrowheads="1"/>
          </p:cNvSpPr>
          <p:nvPr/>
        </p:nvSpPr>
        <p:spPr bwMode="auto">
          <a:xfrm>
            <a:off x="7527925" y="297338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6" name="橢圓 116">
            <a:extLst>
              <a:ext uri="{FF2B5EF4-FFF2-40B4-BE49-F238E27FC236}">
                <a16:creationId xmlns:a16="http://schemas.microsoft.com/office/drawing/2014/main" id="{194A6841-D3E7-6ED3-28F7-6CEF48EA536D}"/>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7" name="橢圓 117">
            <a:extLst>
              <a:ext uri="{FF2B5EF4-FFF2-40B4-BE49-F238E27FC236}">
                <a16:creationId xmlns:a16="http://schemas.microsoft.com/office/drawing/2014/main" id="{596F842E-7E00-809A-C3BE-8635A47A682C}"/>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8" name="橢圓 118">
            <a:extLst>
              <a:ext uri="{FF2B5EF4-FFF2-40B4-BE49-F238E27FC236}">
                <a16:creationId xmlns:a16="http://schemas.microsoft.com/office/drawing/2014/main" id="{97A38DC2-07B9-D798-58E9-C06A3DFAB2CD}"/>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9" name="橢圓 119">
            <a:extLst>
              <a:ext uri="{FF2B5EF4-FFF2-40B4-BE49-F238E27FC236}">
                <a16:creationId xmlns:a16="http://schemas.microsoft.com/office/drawing/2014/main" id="{0132C7F9-516B-4E9E-6AF1-E991B3937502}"/>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0" name="橢圓 120">
            <a:extLst>
              <a:ext uri="{FF2B5EF4-FFF2-40B4-BE49-F238E27FC236}">
                <a16:creationId xmlns:a16="http://schemas.microsoft.com/office/drawing/2014/main" id="{A567BC45-ECC2-F861-841B-9B6117DE8E7B}"/>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1" name="橢圓 121">
            <a:extLst>
              <a:ext uri="{FF2B5EF4-FFF2-40B4-BE49-F238E27FC236}">
                <a16:creationId xmlns:a16="http://schemas.microsoft.com/office/drawing/2014/main" id="{DD130EB9-ADFA-6F6E-AEC1-D98AF11FE486}"/>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2" name="橢圓 122">
            <a:extLst>
              <a:ext uri="{FF2B5EF4-FFF2-40B4-BE49-F238E27FC236}">
                <a16:creationId xmlns:a16="http://schemas.microsoft.com/office/drawing/2014/main" id="{C7DEEE3C-A0D7-EF13-3193-FDD5A955A0C6}"/>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3" name="橢圓 123">
            <a:extLst>
              <a:ext uri="{FF2B5EF4-FFF2-40B4-BE49-F238E27FC236}">
                <a16:creationId xmlns:a16="http://schemas.microsoft.com/office/drawing/2014/main" id="{2150D1CD-EB00-555E-4D11-213174069CED}"/>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4" name="橢圓 124">
            <a:extLst>
              <a:ext uri="{FF2B5EF4-FFF2-40B4-BE49-F238E27FC236}">
                <a16:creationId xmlns:a16="http://schemas.microsoft.com/office/drawing/2014/main" id="{3452E0AB-05AC-497E-A10B-2DE2DED17BB7}"/>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5" name="文字方塊 66">
            <a:extLst>
              <a:ext uri="{FF2B5EF4-FFF2-40B4-BE49-F238E27FC236}">
                <a16:creationId xmlns:a16="http://schemas.microsoft.com/office/drawing/2014/main" id="{1F3533E6-8080-8173-6137-65EBE05F7727}"/>
              </a:ext>
            </a:extLst>
          </p:cNvPr>
          <p:cNvSpPr txBox="1">
            <a:spLocks noChangeArrowheads="1"/>
          </p:cNvSpPr>
          <p:nvPr/>
        </p:nvSpPr>
        <p:spPr bwMode="auto">
          <a:xfrm>
            <a:off x="6515100" y="5761038"/>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000000"/>
                </a:solidFill>
                <a:latin typeface="Calibri Light" panose="020F0302020204030204" pitchFamily="34" charset="0"/>
              </a:rPr>
              <a:t>Shared weights</a:t>
            </a:r>
            <a:endParaRPr lang="zh-TW" altLang="en-US" dirty="0">
              <a:solidFill>
                <a:srgbClr val="000000"/>
              </a:solidFill>
              <a:latin typeface="Calibri Light" panose="020F0302020204030204" pitchFamily="34" charset="0"/>
            </a:endParaRPr>
          </a:p>
        </p:txBody>
      </p:sp>
      <p:cxnSp>
        <p:nvCxnSpPr>
          <p:cNvPr id="56" name="直線單箭頭接點 71">
            <a:extLst>
              <a:ext uri="{FF2B5EF4-FFF2-40B4-BE49-F238E27FC236}">
                <a16:creationId xmlns:a16="http://schemas.microsoft.com/office/drawing/2014/main" id="{583683BC-63BC-09EF-F4FF-51565CA77813}"/>
              </a:ext>
            </a:extLst>
          </p:cNvPr>
          <p:cNvCxnSpPr>
            <a:stCxn id="24" idx="3"/>
            <a:endCxn id="45" idx="2"/>
          </p:cNvCxnSpPr>
          <p:nvPr/>
        </p:nvCxnSpPr>
        <p:spPr>
          <a:xfrm>
            <a:off x="6157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a:extLst>
              <a:ext uri="{FF2B5EF4-FFF2-40B4-BE49-F238E27FC236}">
                <a16:creationId xmlns:a16="http://schemas.microsoft.com/office/drawing/2014/main" id="{A6DC4BD4-23A0-A163-7A49-CF7D86280E5B}"/>
              </a:ext>
            </a:extLst>
          </p:cNvPr>
          <p:cNvCxnSpPr>
            <a:stCxn id="25" idx="3"/>
            <a:endCxn id="45" idx="2"/>
          </p:cNvCxnSpPr>
          <p:nvPr/>
        </p:nvCxnSpPr>
        <p:spPr>
          <a:xfrm>
            <a:off x="6157913" y="1192213"/>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a:extLst>
              <a:ext uri="{FF2B5EF4-FFF2-40B4-BE49-F238E27FC236}">
                <a16:creationId xmlns:a16="http://schemas.microsoft.com/office/drawing/2014/main" id="{415C808F-960C-5237-0F22-59D41702AEF7}"/>
              </a:ext>
            </a:extLst>
          </p:cNvPr>
          <p:cNvCxnSpPr>
            <a:stCxn id="26" idx="3"/>
            <a:endCxn id="45" idx="2"/>
          </p:cNvCxnSpPr>
          <p:nvPr/>
        </p:nvCxnSpPr>
        <p:spPr>
          <a:xfrm>
            <a:off x="6157913" y="1654175"/>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a:extLst>
              <a:ext uri="{FF2B5EF4-FFF2-40B4-BE49-F238E27FC236}">
                <a16:creationId xmlns:a16="http://schemas.microsoft.com/office/drawing/2014/main" id="{E4D9AF14-6D26-B50C-E86B-E7DFBAD999AD}"/>
              </a:ext>
            </a:extLst>
          </p:cNvPr>
          <p:cNvCxnSpPr>
            <a:endCxn id="45" idx="2"/>
          </p:cNvCxnSpPr>
          <p:nvPr/>
        </p:nvCxnSpPr>
        <p:spPr>
          <a:xfrm>
            <a:off x="6186488" y="2981325"/>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a:extLst>
              <a:ext uri="{FF2B5EF4-FFF2-40B4-BE49-F238E27FC236}">
                <a16:creationId xmlns:a16="http://schemas.microsoft.com/office/drawing/2014/main" id="{5D2553A3-F34E-A5C0-5A8E-47BA647D371F}"/>
              </a:ext>
            </a:extLst>
          </p:cNvPr>
          <p:cNvCxnSpPr>
            <a:endCxn id="45" idx="2"/>
          </p:cNvCxnSpPr>
          <p:nvPr/>
        </p:nvCxnSpPr>
        <p:spPr>
          <a:xfrm flipV="1">
            <a:off x="6173788" y="3333750"/>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a:extLst>
              <a:ext uri="{FF2B5EF4-FFF2-40B4-BE49-F238E27FC236}">
                <a16:creationId xmlns:a16="http://schemas.microsoft.com/office/drawing/2014/main" id="{6218745C-0280-3C10-9473-EFB239B87CDF}"/>
              </a:ext>
            </a:extLst>
          </p:cNvPr>
          <p:cNvCxnSpPr>
            <a:endCxn id="45" idx="2"/>
          </p:cNvCxnSpPr>
          <p:nvPr/>
        </p:nvCxnSpPr>
        <p:spPr>
          <a:xfrm flipV="1">
            <a:off x="6173788" y="3333750"/>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a:extLst>
              <a:ext uri="{FF2B5EF4-FFF2-40B4-BE49-F238E27FC236}">
                <a16:creationId xmlns:a16="http://schemas.microsoft.com/office/drawing/2014/main" id="{3DAF41B8-8A3C-E9B8-111C-2FBE982B70F7}"/>
              </a:ext>
            </a:extLst>
          </p:cNvPr>
          <p:cNvCxnSpPr>
            <a:stCxn id="32" idx="3"/>
          </p:cNvCxnSpPr>
          <p:nvPr/>
        </p:nvCxnSpPr>
        <p:spPr>
          <a:xfrm flipV="1">
            <a:off x="6157913" y="3360738"/>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a:extLst>
              <a:ext uri="{FF2B5EF4-FFF2-40B4-BE49-F238E27FC236}">
                <a16:creationId xmlns:a16="http://schemas.microsoft.com/office/drawing/2014/main" id="{202B6A66-9A73-0E0E-B4B1-BA08F7EE25EF}"/>
              </a:ext>
            </a:extLst>
          </p:cNvPr>
          <p:cNvCxnSpPr>
            <a:stCxn id="33" idx="3"/>
          </p:cNvCxnSpPr>
          <p:nvPr/>
        </p:nvCxnSpPr>
        <p:spPr>
          <a:xfrm flipV="1">
            <a:off x="6157913" y="3327400"/>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a:extLst>
              <a:ext uri="{FF2B5EF4-FFF2-40B4-BE49-F238E27FC236}">
                <a16:creationId xmlns:a16="http://schemas.microsoft.com/office/drawing/2014/main" id="{DADA6DCC-57B2-8F88-FA80-DC3001F44C3E}"/>
              </a:ext>
            </a:extLst>
          </p:cNvPr>
          <p:cNvCxnSpPr>
            <a:stCxn id="34" idx="3"/>
          </p:cNvCxnSpPr>
          <p:nvPr/>
        </p:nvCxnSpPr>
        <p:spPr>
          <a:xfrm flipV="1">
            <a:off x="6157913" y="3389313"/>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753" name="文字方塊 87">
            <a:extLst>
              <a:ext uri="{FF2B5EF4-FFF2-40B4-BE49-F238E27FC236}">
                <a16:creationId xmlns:a16="http://schemas.microsoft.com/office/drawing/2014/main" id="{F0B28238-B13F-65A8-A406-A958475B6D7F}"/>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pic>
        <p:nvPicPr>
          <p:cNvPr id="66" name="圖片 86">
            <a:extLst>
              <a:ext uri="{FF2B5EF4-FFF2-40B4-BE49-F238E27FC236}">
                <a16:creationId xmlns:a16="http://schemas.microsoft.com/office/drawing/2014/main" id="{87726BCC-1A11-9C00-70A1-A406699066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216025"/>
            <a:ext cx="2230438" cy="224313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a:extLst>
              <a:ext uri="{FF2B5EF4-FFF2-40B4-BE49-F238E27FC236}">
                <a16:creationId xmlns:a16="http://schemas.microsoft.com/office/drawing/2014/main" id="{03DD3443-F1EB-01A4-600D-AD52E936F262}"/>
              </a:ext>
            </a:extLst>
          </p:cNvPr>
          <p:cNvCxnSpPr/>
          <p:nvPr/>
        </p:nvCxnSpPr>
        <p:spPr>
          <a:xfrm flipV="1">
            <a:off x="2328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a:extLst>
              <a:ext uri="{FF2B5EF4-FFF2-40B4-BE49-F238E27FC236}">
                <a16:creationId xmlns:a16="http://schemas.microsoft.com/office/drawing/2014/main" id="{3FB23E5C-8AD3-D395-1099-5FC7CF2D670B}"/>
              </a:ext>
            </a:extLst>
          </p:cNvPr>
          <p:cNvCxnSpPr/>
          <p:nvPr/>
        </p:nvCxnSpPr>
        <p:spPr>
          <a:xfrm>
            <a:off x="2022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a:extLst>
              <a:ext uri="{FF2B5EF4-FFF2-40B4-BE49-F238E27FC236}">
                <a16:creationId xmlns:a16="http://schemas.microsoft.com/office/drawing/2014/main" id="{700C8684-6B6A-4072-C774-BDA5EBC99B12}"/>
              </a:ext>
            </a:extLst>
          </p:cNvPr>
          <p:cNvSpPr txBox="1"/>
          <p:nvPr/>
        </p:nvSpPr>
        <p:spPr>
          <a:xfrm>
            <a:off x="609600" y="5257800"/>
            <a:ext cx="3483048"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latin typeface="Calibri Light" panose="020F0302020204030204" pitchFamily="34" charset="0"/>
              </a:rPr>
              <a:t>Fewer parameters</a:t>
            </a:r>
            <a:endParaRPr lang="zh-TW" altLang="en-US" sz="2400" dirty="0">
              <a:solidFill>
                <a:srgbClr val="000000"/>
              </a:solidFill>
              <a:latin typeface="Calibri Light" panose="020F0302020204030204" pitchFamily="34" charset="0"/>
            </a:endParaRPr>
          </a:p>
        </p:txBody>
      </p:sp>
      <p:sp>
        <p:nvSpPr>
          <p:cNvPr id="70" name="文字方塊 92">
            <a:extLst>
              <a:ext uri="{FF2B5EF4-FFF2-40B4-BE49-F238E27FC236}">
                <a16:creationId xmlns:a16="http://schemas.microsoft.com/office/drawing/2014/main" id="{34F404A1-BE7D-FB80-633E-9E7425E8018F}"/>
              </a:ext>
            </a:extLst>
          </p:cNvPr>
          <p:cNvSpPr txBox="1"/>
          <p:nvPr/>
        </p:nvSpPr>
        <p:spPr>
          <a:xfrm>
            <a:off x="629478" y="5937959"/>
            <a:ext cx="3485322"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latin typeface="Calibri Light" panose="020F0302020204030204" pitchFamily="34" charset="0"/>
              </a:rPr>
              <a:t>Even fewer parameters</a:t>
            </a:r>
            <a:endParaRPr lang="zh-TW" altLang="en-US" sz="24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81113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7" name="object 17"/>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8" name="object 18"/>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5" name="object 2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22" name="object 22"/>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6</a:t>
            </a:r>
          </a:p>
        </p:txBody>
      </p:sp>
      <p:sp>
        <p:nvSpPr>
          <p:cNvPr id="24" name="object 24"/>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118745" algn="just">
              <a:lnSpc>
                <a:spcPct val="100699"/>
              </a:lnSpc>
            </a:pPr>
            <a:r>
              <a:rPr spc="-5" dirty="0">
                <a:solidFill>
                  <a:srgbClr val="0000FF"/>
                </a:solidFill>
                <a:latin typeface="Calibri" panose="020F0502020204030204" pitchFamily="34" charset="0"/>
                <a:cs typeface="Calibri" panose="020F0502020204030204" pitchFamily="34" charset="0"/>
              </a:rPr>
              <a:t>e.g. </a:t>
            </a:r>
            <a:r>
              <a:rPr dirty="0">
                <a:solidFill>
                  <a:srgbClr val="0000FF"/>
                </a:solidFill>
                <a:latin typeface="Calibri" panose="020F0502020204030204" pitchFamily="34" charset="0"/>
                <a:cs typeface="Calibri" panose="020F0502020204030204" pitchFamily="34" charset="0"/>
              </a:rPr>
              <a:t>6  </a:t>
            </a:r>
            <a:r>
              <a:rPr spc="-5" dirty="0">
                <a:solidFill>
                  <a:srgbClr val="0000FF"/>
                </a:solidFill>
                <a:latin typeface="Calibri" panose="020F0502020204030204" pitchFamily="34" charset="0"/>
                <a:cs typeface="Calibri" panose="020F0502020204030204" pitchFamily="34" charset="0"/>
              </a:rPr>
              <a:t>5x5x3  filters</a:t>
            </a:r>
            <a:endParaRPr dirty="0">
              <a:latin typeface="Calibri" panose="020F0502020204030204" pitchFamily="34" charset="0"/>
              <a:cs typeface="Calibri" panose="020F0502020204030204" pitchFamily="34" charset="0"/>
            </a:endParaRPr>
          </a:p>
        </p:txBody>
      </p:sp>
      <p:sp>
        <p:nvSpPr>
          <p:cNvPr id="34" name="object 2">
            <a:extLst>
              <a:ext uri="{FF2B5EF4-FFF2-40B4-BE49-F238E27FC236}">
                <a16:creationId xmlns:a16="http://schemas.microsoft.com/office/drawing/2014/main" id="{CDFE5BBA-65B0-C23A-918A-BD5F3D89274D}"/>
              </a:ext>
            </a:extLst>
          </p:cNvPr>
          <p:cNvSpPr txBox="1">
            <a:spLocks noGrp="1"/>
          </p:cNvSpPr>
          <p:nvPr>
            <p:ph type="title"/>
          </p:nvPr>
        </p:nvSpPr>
        <p:spPr>
          <a:xfrm>
            <a:off x="390246" y="380922"/>
            <a:ext cx="8318053" cy="745012"/>
          </a:xfrm>
          <a:prstGeom prst="rect">
            <a:avLst/>
          </a:prstGeom>
        </p:spPr>
        <p:txBody>
          <a:bodyPr vert="horz" wrap="square" lIns="0" tIns="10795" rIns="0" bIns="0" rtlCol="0" anchor="ctr">
            <a:spAutoFit/>
          </a:bodyPr>
          <a:lstStyle/>
          <a:p>
            <a:pPr marL="12700" marR="5080">
              <a:lnSpc>
                <a:spcPct val="100699"/>
              </a:lnSpc>
              <a:spcBef>
                <a:spcPts val="85"/>
              </a:spcBef>
            </a:pPr>
            <a:r>
              <a:rPr sz="2400" spc="-5" dirty="0">
                <a:cs typeface="Calibri" panose="020F0502020204030204" pitchFamily="34" charset="0"/>
              </a:rPr>
              <a:t>Preview: </a:t>
            </a:r>
            <a:r>
              <a:rPr sz="2400" spc="-5" dirty="0"/>
              <a:t>ConvNet is </a:t>
            </a:r>
            <a:r>
              <a:rPr sz="2400" dirty="0"/>
              <a:t>a sequence </a:t>
            </a:r>
            <a:r>
              <a:rPr sz="2400" spc="-5" dirty="0"/>
              <a:t>of Convolution Layers, interspersed with  activation</a:t>
            </a:r>
            <a:r>
              <a:rPr sz="2400" spc="-10" dirty="0"/>
              <a:t> </a:t>
            </a:r>
            <a:r>
              <a:rPr sz="2400" spc="-5" dirty="0"/>
              <a:t>functions</a:t>
            </a:r>
            <a:endParaRPr sz="2400" dirty="0">
              <a:cs typeface="Calibri" panose="020F0502020204030204" pitchFamily="34" charset="0"/>
            </a:endParaRPr>
          </a:p>
        </p:txBody>
      </p:sp>
    </p:spTree>
    <p:extLst>
      <p:ext uri="{BB962C8B-B14F-4D97-AF65-F5344CB8AC3E}">
        <p14:creationId xmlns:p14="http://schemas.microsoft.com/office/powerpoint/2010/main" val="4046243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46" y="380922"/>
            <a:ext cx="8318053" cy="745012"/>
          </a:xfrm>
          <a:prstGeom prst="rect">
            <a:avLst/>
          </a:prstGeom>
        </p:spPr>
        <p:txBody>
          <a:bodyPr vert="horz" wrap="square" lIns="0" tIns="10795" rIns="0" bIns="0" rtlCol="0" anchor="ctr">
            <a:spAutoFit/>
          </a:bodyPr>
          <a:lstStyle/>
          <a:p>
            <a:pPr marL="12700" marR="5080">
              <a:lnSpc>
                <a:spcPct val="100699"/>
              </a:lnSpc>
              <a:spcBef>
                <a:spcPts val="85"/>
              </a:spcBef>
            </a:pPr>
            <a:r>
              <a:rPr sz="2400" spc="-5" dirty="0">
                <a:cs typeface="Calibri" panose="020F0502020204030204" pitchFamily="34" charset="0"/>
              </a:rPr>
              <a:t>Preview: </a:t>
            </a:r>
            <a:r>
              <a:rPr sz="2400" spc="-5" dirty="0"/>
              <a:t>ConvNet is </a:t>
            </a:r>
            <a:r>
              <a:rPr sz="2400" dirty="0"/>
              <a:t>a sequence </a:t>
            </a:r>
            <a:r>
              <a:rPr sz="2400" spc="-5" dirty="0"/>
              <a:t>of Convolution Layers, interspersed with  activation</a:t>
            </a:r>
            <a:r>
              <a:rPr sz="2400" spc="-10" dirty="0"/>
              <a:t> </a:t>
            </a:r>
            <a:r>
              <a:rPr sz="2400" spc="-5" dirty="0"/>
              <a:t>functions</a:t>
            </a:r>
            <a:endParaRPr sz="2400" dirty="0">
              <a:cs typeface="Calibri" panose="020F0502020204030204" pitchFamily="34" charset="0"/>
            </a:endParaRPr>
          </a:p>
        </p:txBody>
      </p:sp>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118745" algn="just">
              <a:lnSpc>
                <a:spcPct val="100699"/>
              </a:lnSpc>
            </a:pPr>
            <a:r>
              <a:rPr spc="-5" dirty="0">
                <a:solidFill>
                  <a:srgbClr val="0000FF"/>
                </a:solidFill>
                <a:latin typeface="Calibri" panose="020F0502020204030204" pitchFamily="34" charset="0"/>
                <a:cs typeface="Calibri" panose="020F0502020204030204" pitchFamily="34" charset="0"/>
              </a:rPr>
              <a:t>e.g. </a:t>
            </a:r>
            <a:r>
              <a:rPr dirty="0">
                <a:solidFill>
                  <a:srgbClr val="0000FF"/>
                </a:solidFill>
                <a:latin typeface="Calibri" panose="020F0502020204030204" pitchFamily="34" charset="0"/>
                <a:cs typeface="Calibri" panose="020F0502020204030204" pitchFamily="34" charset="0"/>
              </a:rPr>
              <a:t>6  </a:t>
            </a:r>
            <a:r>
              <a:rPr spc="-5" dirty="0">
                <a:solidFill>
                  <a:srgbClr val="0000FF"/>
                </a:solidFill>
                <a:latin typeface="Calibri" panose="020F0502020204030204" pitchFamily="34" charset="0"/>
                <a:cs typeface="Calibri" panose="020F0502020204030204" pitchFamily="34" charset="0"/>
              </a:rPr>
              <a:t>5x5x3  filters</a:t>
            </a:r>
            <a:endParaRPr dirty="0">
              <a:latin typeface="Calibri" panose="020F0502020204030204" pitchFamily="34" charset="0"/>
              <a:cs typeface="Calibri" panose="020F0502020204030204" pitchFamily="34" charset="0"/>
            </a:endParaRPr>
          </a:p>
        </p:txBody>
      </p:sp>
      <p:sp>
        <p:nvSpPr>
          <p:cNvPr id="16" name="object 16"/>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7" name="object 17"/>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8" name="object 18"/>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9" name="object 19"/>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0" name="object 20"/>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1" name="object 21"/>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2" name="object 22"/>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4" name="object 24"/>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6</a:t>
            </a:r>
          </a:p>
        </p:txBody>
      </p:sp>
      <p:sp>
        <p:nvSpPr>
          <p:cNvPr id="25" name="object 25"/>
          <p:cNvSpPr/>
          <p:nvPr/>
        </p:nvSpPr>
        <p:spPr>
          <a:xfrm>
            <a:off x="4225066" y="33383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6" name="object 26"/>
          <p:cNvSpPr/>
          <p:nvPr/>
        </p:nvSpPr>
        <p:spPr>
          <a:xfrm>
            <a:off x="5155515" y="33226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27" name="object 27"/>
          <p:cNvSpPr/>
          <p:nvPr/>
        </p:nvSpPr>
        <p:spPr>
          <a:xfrm>
            <a:off x="5155515" y="33226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4337415" y="34165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29845">
              <a:lnSpc>
                <a:spcPct val="100699"/>
              </a:lnSpc>
            </a:pPr>
            <a:r>
              <a:rPr spc="-5" dirty="0">
                <a:solidFill>
                  <a:srgbClr val="38751C"/>
                </a:solidFill>
                <a:latin typeface="Calibri" panose="020F0502020204030204" pitchFamily="34" charset="0"/>
                <a:cs typeface="Calibri" panose="020F0502020204030204" pitchFamily="34" charset="0"/>
              </a:rPr>
              <a:t>e.g.</a:t>
            </a:r>
            <a:r>
              <a:rPr spc="-95"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10  5x5x6  filters</a:t>
            </a:r>
            <a:endParaRPr dirty="0">
              <a:latin typeface="Calibri" panose="020F0502020204030204" pitchFamily="34" charset="0"/>
              <a:cs typeface="Calibri" panose="020F0502020204030204" pitchFamily="34" charset="0"/>
            </a:endParaRPr>
          </a:p>
        </p:txBody>
      </p:sp>
      <p:sp>
        <p:nvSpPr>
          <p:cNvPr id="29" name="object 29"/>
          <p:cNvSpPr/>
          <p:nvPr/>
        </p:nvSpPr>
        <p:spPr>
          <a:xfrm>
            <a:off x="5434864" y="28029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30" name="object 30"/>
          <p:cNvSpPr/>
          <p:nvPr/>
        </p:nvSpPr>
        <p:spPr>
          <a:xfrm>
            <a:off x="5648039" y="20597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CBAA8"/>
          </a:solidFill>
        </p:spPr>
        <p:txBody>
          <a:bodyPr wrap="square" lIns="0" tIns="0" rIns="0" bIns="0" rtlCol="0"/>
          <a:lstStyle/>
          <a:p>
            <a:endParaRPr/>
          </a:p>
        </p:txBody>
      </p:sp>
      <p:sp>
        <p:nvSpPr>
          <p:cNvPr id="31" name="object 31"/>
          <p:cNvSpPr/>
          <p:nvPr/>
        </p:nvSpPr>
        <p:spPr>
          <a:xfrm>
            <a:off x="5434864" y="20597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FEDDB"/>
          </a:solidFill>
        </p:spPr>
        <p:txBody>
          <a:bodyPr wrap="square" lIns="0" tIns="0" rIns="0" bIns="0" rtlCol="0"/>
          <a:lstStyle/>
          <a:p>
            <a:endParaRPr/>
          </a:p>
        </p:txBody>
      </p:sp>
      <p:sp>
        <p:nvSpPr>
          <p:cNvPr id="32" name="object 32"/>
          <p:cNvSpPr/>
          <p:nvPr/>
        </p:nvSpPr>
        <p:spPr>
          <a:xfrm>
            <a:off x="5434863" y="20597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33" name="object 33"/>
          <p:cNvSpPr/>
          <p:nvPr/>
        </p:nvSpPr>
        <p:spPr>
          <a:xfrm>
            <a:off x="5434863" y="20597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34" name="object 34"/>
          <p:cNvSpPr/>
          <p:nvPr/>
        </p:nvSpPr>
        <p:spPr>
          <a:xfrm>
            <a:off x="5648038" y="28029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35" name="object 35"/>
          <p:cNvSpPr/>
          <p:nvPr/>
        </p:nvSpPr>
        <p:spPr>
          <a:xfrm>
            <a:off x="6815861" y="3338395"/>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6" name="object 36"/>
          <p:cNvSpPr/>
          <p:nvPr/>
        </p:nvSpPr>
        <p:spPr>
          <a:xfrm>
            <a:off x="7746310" y="3322662"/>
            <a:ext cx="43815" cy="31750"/>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37" name="object 37"/>
          <p:cNvSpPr/>
          <p:nvPr/>
        </p:nvSpPr>
        <p:spPr>
          <a:xfrm>
            <a:off x="7746310" y="3322662"/>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8" name="object 38"/>
          <p:cNvSpPr txBox="1"/>
          <p:nvPr/>
        </p:nvSpPr>
        <p:spPr>
          <a:xfrm>
            <a:off x="6928210" y="3416524"/>
            <a:ext cx="749300"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p:txBody>
      </p:sp>
      <p:sp>
        <p:nvSpPr>
          <p:cNvPr id="43" name="object 4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9" name="object 39"/>
          <p:cNvSpPr txBox="1"/>
          <p:nvPr/>
        </p:nvSpPr>
        <p:spPr>
          <a:xfrm>
            <a:off x="8144808" y="3154424"/>
            <a:ext cx="415290" cy="391160"/>
          </a:xfrm>
          <a:prstGeom prst="rect">
            <a:avLst/>
          </a:prstGeom>
        </p:spPr>
        <p:txBody>
          <a:bodyPr vert="horz" wrap="square" lIns="0" tIns="12700" rIns="0" bIns="0" rtlCol="0">
            <a:spAutoFit/>
          </a:bodyPr>
          <a:lstStyle/>
          <a:p>
            <a:pPr marL="12700">
              <a:spcBef>
                <a:spcPts val="100"/>
              </a:spcBef>
            </a:pPr>
            <a:r>
              <a:rPr sz="2400" dirty="0">
                <a:latin typeface="Calibri" panose="020F0502020204030204" pitchFamily="34" charset="0"/>
                <a:cs typeface="Calibri" panose="020F0502020204030204" pitchFamily="34" charset="0"/>
              </a:rPr>
              <a:t>….</a:t>
            </a:r>
          </a:p>
        </p:txBody>
      </p:sp>
      <p:sp>
        <p:nvSpPr>
          <p:cNvPr id="40" name="object 40"/>
          <p:cNvSpPr txBox="1"/>
          <p:nvPr/>
        </p:nvSpPr>
        <p:spPr>
          <a:xfrm>
            <a:off x="5373706" y="4815257"/>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10</a:t>
            </a:r>
            <a:endParaRPr dirty="0">
              <a:latin typeface="Calibri" panose="020F0502020204030204" pitchFamily="34" charset="0"/>
              <a:cs typeface="Calibri" panose="020F0502020204030204" pitchFamily="34" charset="0"/>
            </a:endParaRPr>
          </a:p>
        </p:txBody>
      </p:sp>
      <p:sp>
        <p:nvSpPr>
          <p:cNvPr id="41" name="object 41"/>
          <p:cNvSpPr txBox="1"/>
          <p:nvPr/>
        </p:nvSpPr>
        <p:spPr>
          <a:xfrm>
            <a:off x="6120512" y="44236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24</a:t>
            </a:r>
            <a:endParaRPr dirty="0">
              <a:latin typeface="Calibri" panose="020F0502020204030204" pitchFamily="34" charset="0"/>
              <a:cs typeface="Calibri" panose="020F0502020204030204" pitchFamily="34" charset="0"/>
            </a:endParaRPr>
          </a:p>
        </p:txBody>
      </p:sp>
      <p:sp>
        <p:nvSpPr>
          <p:cNvPr id="42" name="object 42"/>
          <p:cNvSpPr txBox="1"/>
          <p:nvPr/>
        </p:nvSpPr>
        <p:spPr>
          <a:xfrm>
            <a:off x="6484814" y="23504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24</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8944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 functions</a:t>
            </a:r>
          </a:p>
        </p:txBody>
      </p:sp>
      <p:pic>
        <p:nvPicPr>
          <p:cNvPr id="4" name="Picture 3"/>
          <p:cNvPicPr>
            <a:picLocks noChangeAspect="1"/>
          </p:cNvPicPr>
          <p:nvPr/>
        </p:nvPicPr>
        <p:blipFill>
          <a:blip r:embed="rId2"/>
          <a:stretch>
            <a:fillRect/>
          </a:stretch>
        </p:blipFill>
        <p:spPr>
          <a:xfrm>
            <a:off x="586596" y="1949056"/>
            <a:ext cx="8100204" cy="3158225"/>
          </a:xfrm>
          <a:prstGeom prst="rect">
            <a:avLst/>
          </a:prstGeom>
        </p:spPr>
      </p:pic>
    </p:spTree>
    <p:extLst>
      <p:ext uri="{BB962C8B-B14F-4D97-AF65-F5344CB8AC3E}">
        <p14:creationId xmlns:p14="http://schemas.microsoft.com/office/powerpoint/2010/main" val="220061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Gabor-like learned features</a:t>
            </a:r>
          </a:p>
        </p:txBody>
      </p:sp>
      <p:pic>
        <p:nvPicPr>
          <p:cNvPr id="3" name="Picture 2"/>
          <p:cNvPicPr>
            <a:picLocks noChangeAspect="1"/>
          </p:cNvPicPr>
          <p:nvPr/>
        </p:nvPicPr>
        <p:blipFill>
          <a:blip r:embed="rId2"/>
          <a:stretch>
            <a:fillRect/>
          </a:stretch>
        </p:blipFill>
        <p:spPr>
          <a:xfrm>
            <a:off x="595223" y="1726523"/>
            <a:ext cx="7487728" cy="3759877"/>
          </a:xfrm>
          <a:prstGeom prst="rect">
            <a:avLst/>
          </a:prstGeom>
        </p:spPr>
      </p:pic>
    </p:spTree>
    <p:extLst>
      <p:ext uri="{BB962C8B-B14F-4D97-AF65-F5344CB8AC3E}">
        <p14:creationId xmlns:p14="http://schemas.microsoft.com/office/powerpoint/2010/main" val="307872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72813" y="968687"/>
            <a:ext cx="1958339" cy="228268"/>
          </a:xfrm>
          <a:prstGeom prst="rect">
            <a:avLst/>
          </a:prstGeom>
        </p:spPr>
        <p:txBody>
          <a:bodyPr vert="horz" wrap="square" lIns="0" tIns="12700" rIns="0" bIns="0" rtlCol="0">
            <a:spAutoFit/>
          </a:bodyPr>
          <a:lstStyle/>
          <a:p>
            <a:pPr marL="12700">
              <a:spcBef>
                <a:spcPts val="100"/>
              </a:spcBef>
            </a:pPr>
            <a:r>
              <a:rPr sz="1400" spc="-5" dirty="0">
                <a:latin typeface="Calibri Light" panose="020F0302020204030204" pitchFamily="34" charset="0"/>
                <a:cs typeface="Calibri Light" panose="020F0302020204030204" pitchFamily="34" charset="0"/>
              </a:rPr>
              <a:t>[Zeiler and Fergus</a:t>
            </a:r>
            <a:r>
              <a:rPr sz="1400" spc="-8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2013]</a:t>
            </a:r>
            <a:endParaRPr sz="1400" dirty="0">
              <a:latin typeface="Calibri Light" panose="020F0302020204030204" pitchFamily="34" charset="0"/>
              <a:cs typeface="Calibri Light" panose="020F0302020204030204" pitchFamily="34" charset="0"/>
            </a:endParaRPr>
          </a:p>
        </p:txBody>
      </p:sp>
      <p:sp>
        <p:nvSpPr>
          <p:cNvPr id="4" name="object 4"/>
          <p:cNvSpPr/>
          <p:nvPr/>
        </p:nvSpPr>
        <p:spPr>
          <a:xfrm>
            <a:off x="6967447" y="984882"/>
            <a:ext cx="2086806" cy="87361"/>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6969268" y="1127757"/>
            <a:ext cx="2081530" cy="87361"/>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46725" y="1345675"/>
            <a:ext cx="9050531" cy="4166641"/>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7" name="object 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8" name="object 8"/>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37</a:t>
            </a:fld>
            <a:endParaRPr sz="2000"/>
          </a:p>
        </p:txBody>
      </p:sp>
      <p:sp>
        <p:nvSpPr>
          <p:cNvPr id="9" name="object 9"/>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10" name="object 10"/>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
        <p:nvSpPr>
          <p:cNvPr id="11" name="object 3">
            <a:extLst>
              <a:ext uri="{FF2B5EF4-FFF2-40B4-BE49-F238E27FC236}">
                <a16:creationId xmlns:a16="http://schemas.microsoft.com/office/drawing/2014/main" id="{5BF131A2-36F5-FF28-20B0-4BA294EC4B8D}"/>
              </a:ext>
            </a:extLst>
          </p:cNvPr>
          <p:cNvSpPr txBox="1"/>
          <p:nvPr/>
        </p:nvSpPr>
        <p:spPr>
          <a:xfrm>
            <a:off x="157925" y="285640"/>
            <a:ext cx="1587748" cy="566822"/>
          </a:xfrm>
          <a:prstGeom prst="rect">
            <a:avLst/>
          </a:prstGeom>
        </p:spPr>
        <p:txBody>
          <a:bodyPr vert="horz" wrap="square" lIns="0" tIns="12700" rIns="0" bIns="0" rtlCol="0">
            <a:spAutoFit/>
          </a:bodyPr>
          <a:lstStyle/>
          <a:p>
            <a:pPr marL="12700">
              <a:spcBef>
                <a:spcPts val="100"/>
              </a:spcBef>
            </a:pPr>
            <a:r>
              <a:rPr sz="3600" spc="-5" dirty="0">
                <a:latin typeface="Calibri Light" panose="020F0302020204030204" pitchFamily="34" charset="0"/>
                <a:cs typeface="Calibri Light" panose="020F0302020204030204" pitchFamily="34" charset="0"/>
              </a:rPr>
              <a:t>preview:</a:t>
            </a:r>
            <a:endParaRPr sz="36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360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0050" y="934150"/>
            <a:ext cx="4308841" cy="4455841"/>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068216" y="1113624"/>
            <a:ext cx="683895" cy="632460"/>
          </a:xfrm>
          <a:custGeom>
            <a:avLst/>
            <a:gdLst/>
            <a:ahLst/>
            <a:cxnLst/>
            <a:rect l="l" t="t" r="r" b="b"/>
            <a:pathLst>
              <a:path w="683894" h="632460">
                <a:moveTo>
                  <a:pt x="0" y="0"/>
                </a:moveTo>
                <a:lnTo>
                  <a:pt x="683698" y="0"/>
                </a:lnTo>
                <a:lnTo>
                  <a:pt x="683698" y="632398"/>
                </a:lnTo>
                <a:lnTo>
                  <a:pt x="0" y="632398"/>
                </a:lnTo>
                <a:lnTo>
                  <a:pt x="0" y="0"/>
                </a:lnTo>
                <a:close/>
              </a:path>
            </a:pathLst>
          </a:custGeom>
          <a:solidFill>
            <a:srgbClr val="FFFFFF"/>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410199" y="857250"/>
            <a:ext cx="957580" cy="256540"/>
          </a:xfrm>
          <a:custGeom>
            <a:avLst/>
            <a:gdLst/>
            <a:ahLst/>
            <a:cxnLst/>
            <a:rect l="l" t="t" r="r" b="b"/>
            <a:pathLst>
              <a:path w="957580" h="256540">
                <a:moveTo>
                  <a:pt x="957298" y="0"/>
                </a:moveTo>
                <a:lnTo>
                  <a:pt x="957298" y="256374"/>
                </a:lnTo>
                <a:lnTo>
                  <a:pt x="0" y="256374"/>
                </a:lnTo>
                <a:lnTo>
                  <a:pt x="0" y="0"/>
                </a:lnTo>
                <a:lnTo>
                  <a:pt x="957298" y="0"/>
                </a:lnTo>
                <a:close/>
              </a:path>
            </a:pathLst>
          </a:custGeom>
          <a:solidFill>
            <a:srgbClr val="FFFFFF"/>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751922" y="1027280"/>
            <a:ext cx="7163135" cy="257799"/>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6" name="object 6"/>
          <p:cNvSpPr txBox="1"/>
          <p:nvPr/>
        </p:nvSpPr>
        <p:spPr>
          <a:xfrm>
            <a:off x="6339758" y="1380982"/>
            <a:ext cx="2563495" cy="664845"/>
          </a:xfrm>
          <a:prstGeom prst="rect">
            <a:avLst/>
          </a:prstGeom>
        </p:spPr>
        <p:txBody>
          <a:bodyPr vert="horz" wrap="square" lIns="0" tIns="12700" rIns="0" bIns="0" rtlCol="0">
            <a:spAutoFit/>
          </a:bodyPr>
          <a:lstStyle/>
          <a:p>
            <a:pPr marL="12700">
              <a:lnSpc>
                <a:spcPts val="2875"/>
              </a:lnSpc>
              <a:spcBef>
                <a:spcPts val="100"/>
              </a:spcBef>
            </a:pPr>
            <a:r>
              <a:rPr sz="2400" spc="-5" dirty="0">
                <a:latin typeface="Calibri Light" panose="020F0302020204030204" pitchFamily="34" charset="0"/>
                <a:cs typeface="Calibri Light" panose="020F0302020204030204" pitchFamily="34" charset="0"/>
              </a:rPr>
              <a:t>example 5x5</a:t>
            </a:r>
            <a:r>
              <a:rPr sz="2400" spc="-90" dirty="0">
                <a:latin typeface="Calibri Light" panose="020F0302020204030204" pitchFamily="34" charset="0"/>
                <a:cs typeface="Calibri Light" panose="020F0302020204030204" pitchFamily="34" charset="0"/>
              </a:rPr>
              <a:t> </a:t>
            </a:r>
            <a:r>
              <a:rPr sz="2400" spc="-5" dirty="0">
                <a:latin typeface="Calibri Light" panose="020F0302020204030204" pitchFamily="34" charset="0"/>
                <a:cs typeface="Calibri Light" panose="020F0302020204030204" pitchFamily="34" charset="0"/>
              </a:rPr>
              <a:t>filters</a:t>
            </a:r>
            <a:endParaRPr sz="2400" dirty="0">
              <a:latin typeface="Calibri Light" panose="020F0302020204030204" pitchFamily="34" charset="0"/>
              <a:cs typeface="Calibri Light" panose="020F0302020204030204" pitchFamily="34" charset="0"/>
            </a:endParaRPr>
          </a:p>
          <a:p>
            <a:pPr marL="12700">
              <a:lnSpc>
                <a:spcPts val="2155"/>
              </a:lnSpc>
            </a:pPr>
            <a:r>
              <a:rPr dirty="0">
                <a:latin typeface="Calibri Light" panose="020F0302020204030204" pitchFamily="34" charset="0"/>
                <a:cs typeface="Calibri Light" panose="020F0302020204030204" pitchFamily="34" charset="0"/>
              </a:rPr>
              <a:t>(32</a:t>
            </a:r>
            <a:r>
              <a:rPr spc="-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total)</a:t>
            </a:r>
            <a:endParaRPr dirty="0">
              <a:latin typeface="Calibri Light" panose="020F0302020204030204" pitchFamily="34" charset="0"/>
              <a:cs typeface="Calibri Light" panose="020F0302020204030204" pitchFamily="34" charset="0"/>
            </a:endParaRPr>
          </a:p>
        </p:txBody>
      </p:sp>
      <p:sp>
        <p:nvSpPr>
          <p:cNvPr id="7" name="object 7"/>
          <p:cNvSpPr/>
          <p:nvPr/>
        </p:nvSpPr>
        <p:spPr>
          <a:xfrm>
            <a:off x="1803164" y="1027375"/>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FF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502825" y="2171847"/>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FF0000"/>
            </a:solidFill>
          </a:ln>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1134865" y="1285076"/>
            <a:ext cx="792480" cy="1109980"/>
          </a:xfrm>
          <a:custGeom>
            <a:avLst/>
            <a:gdLst/>
            <a:ahLst/>
            <a:cxnLst/>
            <a:rect l="l" t="t" r="r" b="b"/>
            <a:pathLst>
              <a:path w="792480" h="1109980">
                <a:moveTo>
                  <a:pt x="792198" y="0"/>
                </a:moveTo>
                <a:lnTo>
                  <a:pt x="0" y="1109962"/>
                </a:lnTo>
              </a:path>
            </a:pathLst>
          </a:custGeom>
          <a:ln w="19049">
            <a:solidFill>
              <a:srgbClr val="FF0000"/>
            </a:solidFill>
          </a:ln>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075117" y="2367234"/>
            <a:ext cx="94882" cy="107694"/>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4982164" y="3765345"/>
            <a:ext cx="4009048" cy="453839"/>
          </a:xfrm>
          <a:prstGeom prst="rect">
            <a:avLst/>
          </a:prstGeom>
          <a:blipFill>
            <a:blip r:embed="rId5" cstate="print"/>
            <a:stretch>
              <a:fillRect/>
            </a:stretch>
          </a:blipFill>
        </p:spPr>
        <p:txBody>
          <a:bodyPr wrap="square" lIns="0" tIns="0" rIns="0" bIns="0" rtlCol="0"/>
          <a:lstStyle/>
          <a:p>
            <a:endParaRPr dirty="0">
              <a:latin typeface="Calibri Light" panose="020F0302020204030204" pitchFamily="34" charset="0"/>
            </a:endParaRPr>
          </a:p>
        </p:txBody>
      </p:sp>
      <p:sp>
        <p:nvSpPr>
          <p:cNvPr id="12" name="object 12"/>
          <p:cNvSpPr txBox="1"/>
          <p:nvPr/>
        </p:nvSpPr>
        <p:spPr>
          <a:xfrm>
            <a:off x="5278141" y="2713552"/>
            <a:ext cx="3530600" cy="852169"/>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Light" panose="020F0302020204030204" pitchFamily="34" charset="0"/>
                <a:cs typeface="Calibri Light" panose="020F0302020204030204" pitchFamily="34" charset="0"/>
              </a:rPr>
              <a:t>We </a:t>
            </a:r>
            <a:r>
              <a:rPr dirty="0">
                <a:latin typeface="Calibri Light" panose="020F0302020204030204" pitchFamily="34" charset="0"/>
                <a:cs typeface="Calibri Light" panose="020F0302020204030204" pitchFamily="34" charset="0"/>
              </a:rPr>
              <a:t>call </a:t>
            </a:r>
            <a:r>
              <a:rPr spc="-5" dirty="0">
                <a:latin typeface="Calibri Light" panose="020F0302020204030204" pitchFamily="34" charset="0"/>
                <a:cs typeface="Calibri Light" panose="020F0302020204030204" pitchFamily="34" charset="0"/>
              </a:rPr>
              <a:t>the layer </a:t>
            </a:r>
            <a:r>
              <a:rPr dirty="0">
                <a:latin typeface="Calibri Light" panose="020F0302020204030204" pitchFamily="34" charset="0"/>
                <a:cs typeface="Calibri Light" panose="020F0302020204030204" pitchFamily="34" charset="0"/>
              </a:rPr>
              <a:t>convolutional  </a:t>
            </a:r>
            <a:r>
              <a:rPr spc="-5" dirty="0">
                <a:latin typeface="Calibri Light" panose="020F0302020204030204" pitchFamily="34" charset="0"/>
                <a:cs typeface="Calibri Light" panose="020F0302020204030204" pitchFamily="34" charset="0"/>
              </a:rPr>
              <a:t>because it is </a:t>
            </a:r>
            <a:r>
              <a:rPr dirty="0">
                <a:latin typeface="Calibri Light" panose="020F0302020204030204" pitchFamily="34" charset="0"/>
                <a:cs typeface="Calibri Light" panose="020F0302020204030204" pitchFamily="34" charset="0"/>
              </a:rPr>
              <a:t>related </a:t>
            </a:r>
            <a:r>
              <a:rPr spc="-5" dirty="0">
                <a:latin typeface="Calibri Light" panose="020F0302020204030204" pitchFamily="34" charset="0"/>
                <a:cs typeface="Calibri Light" panose="020F0302020204030204" pitchFamily="34" charset="0"/>
              </a:rPr>
              <a:t>to</a:t>
            </a:r>
            <a:r>
              <a:rPr spc="-90" dirty="0">
                <a:latin typeface="Calibri Light" panose="020F0302020204030204" pitchFamily="34" charset="0"/>
                <a:cs typeface="Calibri Light" panose="020F0302020204030204" pitchFamily="34" charset="0"/>
              </a:rPr>
              <a:t> </a:t>
            </a:r>
            <a:r>
              <a:rPr dirty="0">
                <a:latin typeface="Calibri Light" panose="020F0302020204030204" pitchFamily="34" charset="0"/>
                <a:cs typeface="Calibri Light" panose="020F0302020204030204" pitchFamily="34" charset="0"/>
              </a:rPr>
              <a:t>convolution  </a:t>
            </a:r>
            <a:r>
              <a:rPr spc="-5" dirty="0">
                <a:latin typeface="Calibri Light" panose="020F0302020204030204" pitchFamily="34" charset="0"/>
                <a:cs typeface="Calibri Light" panose="020F0302020204030204" pitchFamily="34" charset="0"/>
              </a:rPr>
              <a:t>of two</a:t>
            </a:r>
            <a:r>
              <a:rPr spc="-15" dirty="0">
                <a:latin typeface="Calibri Light" panose="020F0302020204030204" pitchFamily="34" charset="0"/>
                <a:cs typeface="Calibri Light" panose="020F0302020204030204" pitchFamily="34" charset="0"/>
              </a:rPr>
              <a:t> </a:t>
            </a:r>
            <a:r>
              <a:rPr dirty="0">
                <a:latin typeface="Calibri Light" panose="020F0302020204030204" pitchFamily="34" charset="0"/>
                <a:cs typeface="Calibri Light" panose="020F0302020204030204" pitchFamily="34" charset="0"/>
              </a:rPr>
              <a:t>signals:</a:t>
            </a:r>
          </a:p>
        </p:txBody>
      </p:sp>
      <p:sp>
        <p:nvSpPr>
          <p:cNvPr id="13" name="object 13"/>
          <p:cNvSpPr/>
          <p:nvPr/>
        </p:nvSpPr>
        <p:spPr>
          <a:xfrm>
            <a:off x="7674109" y="4295793"/>
            <a:ext cx="0" cy="339090"/>
          </a:xfrm>
          <a:custGeom>
            <a:avLst/>
            <a:gdLst/>
            <a:ahLst/>
            <a:cxnLst/>
            <a:rect l="l" t="t" r="r" b="b"/>
            <a:pathLst>
              <a:path h="339089">
                <a:moveTo>
                  <a:pt x="0" y="338699"/>
                </a:moveTo>
                <a:lnTo>
                  <a:pt x="0" y="0"/>
                </a:lnTo>
              </a:path>
            </a:pathLst>
          </a:custGeom>
          <a:ln w="19049">
            <a:solidFill>
              <a:srgbClr val="666666"/>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7633110" y="4199819"/>
            <a:ext cx="81999" cy="105499"/>
          </a:xfrm>
          <a:prstGeom prst="rect">
            <a:avLst/>
          </a:prstGeom>
          <a:blipFill>
            <a:blip r:embed="rId6" cstate="print"/>
            <a:stretch>
              <a:fillRect/>
            </a:stretch>
          </a:blipFill>
        </p:spPr>
        <p:txBody>
          <a:bodyPr wrap="square" lIns="0" tIns="0" rIns="0" bIns="0" rtlCol="0"/>
          <a:lstStyle/>
          <a:p>
            <a:endParaRPr dirty="0">
              <a:latin typeface="Calibri Light" panose="020F0302020204030204" pitchFamily="34" charset="0"/>
            </a:endParaRPr>
          </a:p>
        </p:txBody>
      </p:sp>
      <p:sp>
        <p:nvSpPr>
          <p:cNvPr id="15" name="object 15"/>
          <p:cNvSpPr txBox="1"/>
          <p:nvPr/>
        </p:nvSpPr>
        <p:spPr>
          <a:xfrm>
            <a:off x="5968188" y="4667632"/>
            <a:ext cx="3018790" cy="459100"/>
          </a:xfrm>
          <a:prstGeom prst="rect">
            <a:avLst/>
          </a:prstGeom>
        </p:spPr>
        <p:txBody>
          <a:bodyPr vert="horz" wrap="square" lIns="0" tIns="22860" rIns="0" bIns="0" rtlCol="0">
            <a:spAutoFit/>
          </a:bodyPr>
          <a:lstStyle/>
          <a:p>
            <a:pPr marL="12700" marR="5080">
              <a:lnSpc>
                <a:spcPts val="1650"/>
              </a:lnSpc>
              <a:spcBef>
                <a:spcPts val="180"/>
              </a:spcBef>
            </a:pPr>
            <a:r>
              <a:rPr sz="1400" spc="-5" dirty="0">
                <a:latin typeface="Calibri Light" panose="020F0302020204030204" pitchFamily="34" charset="0"/>
                <a:cs typeface="Calibri Light" panose="020F0302020204030204" pitchFamily="34" charset="0"/>
              </a:rPr>
              <a:t>elementwise </a:t>
            </a:r>
            <a:r>
              <a:rPr sz="1400" dirty="0">
                <a:latin typeface="Calibri Light" panose="020F0302020204030204" pitchFamily="34" charset="0"/>
                <a:cs typeface="Calibri Light" panose="020F0302020204030204" pitchFamily="34" charset="0"/>
              </a:rPr>
              <a:t>multiplication </a:t>
            </a:r>
            <a:r>
              <a:rPr sz="1400" spc="-5" dirty="0">
                <a:latin typeface="Calibri Light" panose="020F0302020204030204" pitchFamily="34" charset="0"/>
                <a:cs typeface="Calibri Light" panose="020F0302020204030204" pitchFamily="34" charset="0"/>
              </a:rPr>
              <a:t>and </a:t>
            </a:r>
            <a:r>
              <a:rPr sz="1400" dirty="0">
                <a:latin typeface="Calibri Light" panose="020F0302020204030204" pitchFamily="34" charset="0"/>
                <a:cs typeface="Calibri Light" panose="020F0302020204030204" pitchFamily="34" charset="0"/>
              </a:rPr>
              <a:t>sum</a:t>
            </a:r>
            <a:r>
              <a:rPr sz="1400" spc="-95"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of  </a:t>
            </a:r>
            <a:r>
              <a:rPr sz="1400" dirty="0">
                <a:latin typeface="Calibri Light" panose="020F0302020204030204" pitchFamily="34" charset="0"/>
                <a:cs typeface="Calibri Light" panose="020F0302020204030204" pitchFamily="34" charset="0"/>
              </a:rPr>
              <a:t>a </a:t>
            </a:r>
            <a:r>
              <a:rPr sz="1400" spc="-5" dirty="0">
                <a:latin typeface="Calibri Light" panose="020F0302020204030204" pitchFamily="34" charset="0"/>
                <a:cs typeface="Calibri Light" panose="020F0302020204030204" pitchFamily="34" charset="0"/>
              </a:rPr>
              <a:t>filter and the </a:t>
            </a:r>
            <a:r>
              <a:rPr sz="1400" dirty="0">
                <a:latin typeface="Calibri Light" panose="020F0302020204030204" pitchFamily="34" charset="0"/>
                <a:cs typeface="Calibri Light" panose="020F0302020204030204" pitchFamily="34" charset="0"/>
              </a:rPr>
              <a:t>signal</a:t>
            </a:r>
            <a:r>
              <a:rPr sz="1400" spc="-35" dirty="0">
                <a:latin typeface="Calibri Light" panose="020F0302020204030204" pitchFamily="34" charset="0"/>
                <a:cs typeface="Calibri Light" panose="020F0302020204030204" pitchFamily="34" charset="0"/>
              </a:rPr>
              <a:t> </a:t>
            </a:r>
            <a:r>
              <a:rPr sz="1400" dirty="0">
                <a:latin typeface="Calibri Light" panose="020F0302020204030204" pitchFamily="34" charset="0"/>
                <a:cs typeface="Calibri Light" panose="020F0302020204030204" pitchFamily="34" charset="0"/>
              </a:rPr>
              <a:t>(image)</a:t>
            </a:r>
          </a:p>
        </p:txBody>
      </p:sp>
      <p:sp>
        <p:nvSpPr>
          <p:cNvPr id="16" name="object 16"/>
          <p:cNvSpPr txBox="1">
            <a:spLocks noGrp="1"/>
          </p:cNvSpPr>
          <p:nvPr>
            <p:ph type="title"/>
          </p:nvPr>
        </p:nvSpPr>
        <p:spPr>
          <a:xfrm>
            <a:off x="2104798" y="1239092"/>
            <a:ext cx="1943100" cy="575945"/>
          </a:xfrm>
          <a:prstGeom prst="rect">
            <a:avLst/>
          </a:prstGeom>
        </p:spPr>
        <p:txBody>
          <a:bodyPr vert="horz" wrap="square" lIns="0" tIns="12700" rIns="0" bIns="0" rtlCol="0" anchor="ctr">
            <a:spAutoFit/>
          </a:bodyPr>
          <a:lstStyle/>
          <a:p>
            <a:pPr marL="12700">
              <a:lnSpc>
                <a:spcPct val="100000"/>
              </a:lnSpc>
              <a:spcBef>
                <a:spcPts val="100"/>
              </a:spcBef>
            </a:pPr>
            <a:r>
              <a:rPr sz="1800" spc="-5" dirty="0">
                <a:solidFill>
                  <a:srgbClr val="FF0000"/>
                </a:solidFill>
              </a:rPr>
              <a:t>one filter</a:t>
            </a:r>
            <a:r>
              <a:rPr sz="1800" spc="-20" dirty="0">
                <a:solidFill>
                  <a:srgbClr val="FF0000"/>
                </a:solidFill>
              </a:rPr>
              <a:t> </a:t>
            </a:r>
            <a:r>
              <a:rPr sz="1800" spc="-5" dirty="0">
                <a:solidFill>
                  <a:srgbClr val="FF0000"/>
                </a:solidFill>
              </a:rPr>
              <a:t>=&gt;</a:t>
            </a:r>
            <a:endParaRPr sz="1800"/>
          </a:p>
          <a:p>
            <a:pPr marL="12700">
              <a:lnSpc>
                <a:spcPct val="100000"/>
              </a:lnSpc>
              <a:spcBef>
                <a:spcPts val="15"/>
              </a:spcBef>
            </a:pPr>
            <a:r>
              <a:rPr sz="1800" spc="-5" dirty="0">
                <a:solidFill>
                  <a:srgbClr val="FF0000"/>
                </a:solidFill>
              </a:rPr>
              <a:t>one activation</a:t>
            </a:r>
            <a:r>
              <a:rPr sz="1800" spc="-85" dirty="0">
                <a:solidFill>
                  <a:srgbClr val="FF0000"/>
                </a:solidFill>
              </a:rPr>
              <a:t> </a:t>
            </a:r>
            <a:r>
              <a:rPr sz="1800" dirty="0">
                <a:solidFill>
                  <a:srgbClr val="FF0000"/>
                </a:solidFill>
              </a:rPr>
              <a:t>map</a:t>
            </a:r>
            <a:endParaRPr sz="1800"/>
          </a:p>
        </p:txBody>
      </p:sp>
      <p:sp>
        <p:nvSpPr>
          <p:cNvPr id="17" name="object 17"/>
          <p:cNvSpPr/>
          <p:nvPr/>
        </p:nvSpPr>
        <p:spPr>
          <a:xfrm>
            <a:off x="4908590" y="1035975"/>
            <a:ext cx="248285" cy="257810"/>
          </a:xfrm>
          <a:custGeom>
            <a:avLst/>
            <a:gdLst/>
            <a:ahLst/>
            <a:cxnLst/>
            <a:rect l="l" t="t" r="r" b="b"/>
            <a:pathLst>
              <a:path w="248285" h="257809">
                <a:moveTo>
                  <a:pt x="0" y="0"/>
                </a:moveTo>
                <a:lnTo>
                  <a:pt x="247799" y="0"/>
                </a:lnTo>
                <a:lnTo>
                  <a:pt x="247799" y="257700"/>
                </a:lnTo>
                <a:lnTo>
                  <a:pt x="0" y="257700"/>
                </a:lnTo>
                <a:lnTo>
                  <a:pt x="0" y="0"/>
                </a:lnTo>
                <a:close/>
              </a:path>
            </a:pathLst>
          </a:custGeom>
          <a:ln w="19049">
            <a:solidFill>
              <a:srgbClr val="0000FF"/>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153260" y="1293677"/>
            <a:ext cx="3879850" cy="2150745"/>
          </a:xfrm>
          <a:custGeom>
            <a:avLst/>
            <a:gdLst/>
            <a:ahLst/>
            <a:cxnLst/>
            <a:rect l="l" t="t" r="r" b="b"/>
            <a:pathLst>
              <a:path w="3879850" h="2150745">
                <a:moveTo>
                  <a:pt x="3879229" y="0"/>
                </a:moveTo>
                <a:lnTo>
                  <a:pt x="0" y="2150193"/>
                </a:lnTo>
              </a:path>
            </a:pathLst>
          </a:custGeom>
          <a:ln w="19049">
            <a:solidFill>
              <a:srgbClr val="0000FF"/>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068123" y="3406819"/>
            <a:ext cx="109917" cy="88474"/>
          </a:xfrm>
          <a:prstGeom prst="rect">
            <a:avLst/>
          </a:prstGeom>
          <a:blipFill>
            <a:blip r:embed="rId7" cstate="print"/>
            <a:stretch>
              <a:fillRect/>
            </a:stretch>
          </a:blipFill>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502825" y="3458619"/>
            <a:ext cx="565785" cy="632460"/>
          </a:xfrm>
          <a:custGeom>
            <a:avLst/>
            <a:gdLst/>
            <a:ahLst/>
            <a:cxnLst/>
            <a:rect l="l" t="t" r="r" b="b"/>
            <a:pathLst>
              <a:path w="565785" h="632460">
                <a:moveTo>
                  <a:pt x="0" y="0"/>
                </a:moveTo>
                <a:lnTo>
                  <a:pt x="565498" y="0"/>
                </a:lnTo>
                <a:lnTo>
                  <a:pt x="565498" y="632398"/>
                </a:lnTo>
                <a:lnTo>
                  <a:pt x="0" y="632398"/>
                </a:lnTo>
                <a:lnTo>
                  <a:pt x="0" y="0"/>
                </a:lnTo>
                <a:close/>
              </a:path>
            </a:pathLst>
          </a:custGeom>
          <a:ln w="19049">
            <a:solidFill>
              <a:srgbClr val="0000FF"/>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3663115" y="5257662"/>
            <a:ext cx="1030357" cy="65335"/>
          </a:xfrm>
          <a:prstGeom prst="rect">
            <a:avLst/>
          </a:prstGeom>
          <a:blipFill>
            <a:blip r:embed="rId8" cstate="print"/>
            <a:stretch>
              <a:fillRect/>
            </a:stretch>
          </a:blipFill>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89168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panose="020F0502020204030204" pitchFamily="34" charset="0"/>
                <a:cs typeface="Calibri" panose="020F0502020204030204" pitchFamily="34" charset="0"/>
              </a:rPr>
              <a:t>32x32x3</a:t>
            </a:r>
            <a:r>
              <a:rPr sz="2400" spc="-95"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image  </a:t>
            </a:r>
            <a:r>
              <a:rPr sz="2400" spc="-5" dirty="0">
                <a:solidFill>
                  <a:srgbClr val="0000FF"/>
                </a:solidFill>
                <a:latin typeface="Calibri" panose="020F0502020204030204" pitchFamily="34" charset="0"/>
                <a:cs typeface="Calibri" panose="020F0502020204030204" pitchFamily="34" charset="0"/>
              </a:rPr>
              <a:t>5x5x3</a:t>
            </a:r>
            <a:r>
              <a:rPr sz="2400" spc="-20"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filter</a:t>
            </a:r>
            <a:endParaRPr sz="2400" dirty="0">
              <a:latin typeface="Calibri" panose="020F0502020204030204" pitchFamily="34" charset="0"/>
              <a:cs typeface="Calibri" panose="020F0502020204030204" pitchFamily="34" charset="0"/>
            </a:endParaRPr>
          </a:p>
          <a:p>
            <a:pPr marL="12700">
              <a:lnSpc>
                <a:spcPts val="1475"/>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2" name="object 32"/>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1</a:t>
            </a:r>
            <a:r>
              <a:rPr spc="-1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number:</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the </a:t>
            </a:r>
            <a:r>
              <a:rPr dirty="0">
                <a:latin typeface="Calibri" panose="020F0502020204030204" pitchFamily="34" charset="0"/>
                <a:cs typeface="Calibri" panose="020F0502020204030204" pitchFamily="34" charset="0"/>
              </a:rPr>
              <a:t>result </a:t>
            </a:r>
            <a:r>
              <a:rPr spc="-5" dirty="0">
                <a:latin typeface="Calibri" panose="020F0502020204030204" pitchFamily="34" charset="0"/>
                <a:cs typeface="Calibri" panose="020F0502020204030204" pitchFamily="34" charset="0"/>
              </a:rPr>
              <a:t>of taking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dot product between  the filter and this part of the</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a:t>
            </a:r>
            <a:endParaRPr dirty="0">
              <a:latin typeface="Calibri" panose="020F0502020204030204" pitchFamily="34" charset="0"/>
              <a:cs typeface="Calibri" panose="020F0502020204030204" pitchFamily="34" charset="0"/>
            </a:endParaRPr>
          </a:p>
          <a:p>
            <a:pPr marL="12700">
              <a:spcBef>
                <a:spcPts val="15"/>
              </a:spcBef>
            </a:pPr>
            <a:r>
              <a:rPr dirty="0">
                <a:latin typeface="Calibri" panose="020F0502020204030204" pitchFamily="34" charset="0"/>
                <a:cs typeface="Calibri" panose="020F0502020204030204" pitchFamily="34" charset="0"/>
              </a:rPr>
              <a:t>(i.e. </a:t>
            </a:r>
            <a:r>
              <a:rPr spc="-5" dirty="0">
                <a:latin typeface="Calibri" panose="020F0502020204030204" pitchFamily="34" charset="0"/>
                <a:cs typeface="Calibri" panose="020F0502020204030204" pitchFamily="34" charset="0"/>
              </a:rPr>
              <a:t>5*5*3 </a:t>
            </a:r>
            <a:r>
              <a:rPr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75-dimensional dot</a:t>
            </a:r>
            <a:r>
              <a:rPr spc="-8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product)</a:t>
            </a:r>
            <a:endParaRPr dirty="0">
              <a:latin typeface="Calibri" panose="020F0502020204030204" pitchFamily="34" charset="0"/>
              <a:cs typeface="Calibri" panose="020F0502020204030204" pitchFamily="34" charset="0"/>
            </a:endParaRPr>
          </a:p>
        </p:txBody>
      </p:sp>
      <p:sp>
        <p:nvSpPr>
          <p:cNvPr id="33" name="object 33"/>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34" name="object 34"/>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3967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Calibri Light" panose="020F0302020204030204" pitchFamily="34" charset="0"/>
                <a:cs typeface="Calibri Light" panose="020F0302020204030204" pitchFamily="34" charset="0"/>
              </a:rPr>
              <a:t>32x32x3 image </a:t>
            </a:r>
            <a:r>
              <a:rPr sz="2400" dirty="0">
                <a:latin typeface="Calibri Light" panose="020F0302020204030204" pitchFamily="34" charset="0"/>
                <a:cs typeface="Calibri Light" panose="020F0302020204030204" pitchFamily="34" charset="0"/>
              </a:rPr>
              <a:t>-&gt; stretch </a:t>
            </a:r>
            <a:r>
              <a:rPr sz="2400" spc="-5" dirty="0">
                <a:latin typeface="Calibri Light" panose="020F0302020204030204" pitchFamily="34" charset="0"/>
                <a:cs typeface="Calibri Light" panose="020F0302020204030204" pitchFamily="34" charset="0"/>
              </a:rPr>
              <a:t>to 3072 </a:t>
            </a:r>
            <a:r>
              <a:rPr sz="2400" dirty="0">
                <a:latin typeface="Calibri Light" panose="020F0302020204030204" pitchFamily="34" charset="0"/>
                <a:cs typeface="Calibri Light" panose="020F0302020204030204" pitchFamily="34" charset="0"/>
              </a:rPr>
              <a:t>x</a:t>
            </a:r>
            <a:r>
              <a:rPr sz="2400" spc="-100" dirty="0">
                <a:latin typeface="Calibri Light" panose="020F0302020204030204" pitchFamily="34" charset="0"/>
                <a:cs typeface="Calibri Light" panose="020F0302020204030204" pitchFamily="34" charset="0"/>
              </a:rPr>
              <a:t> </a:t>
            </a:r>
            <a:r>
              <a:rPr sz="2400" dirty="0">
                <a:latin typeface="Calibri Light" panose="020F0302020204030204" pitchFamily="34" charset="0"/>
                <a:cs typeface="Calibri Light" panose="020F0302020204030204" pitchFamily="34" charset="0"/>
              </a:rPr>
              <a:t>1</a:t>
            </a: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Calibri Light" panose="020F0302020204030204" pitchFamily="34" charset="0"/>
                <a:cs typeface="Calibri Light" panose="020F0302020204030204" pitchFamily="34" charset="0"/>
              </a:rPr>
              <a:t>10 </a:t>
            </a:r>
            <a:r>
              <a:rPr dirty="0">
                <a:latin typeface="Calibri Light" panose="020F0302020204030204" pitchFamily="34" charset="0"/>
                <a:cs typeface="Calibri Light" panose="020F0302020204030204" pitchFamily="34" charset="0"/>
              </a:rPr>
              <a:t>x</a:t>
            </a:r>
            <a:r>
              <a:rPr spc="-9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a:p>
            <a:pPr algn="ctr">
              <a:spcBef>
                <a:spcPts val="15"/>
              </a:spcBef>
            </a:pPr>
            <a:r>
              <a:rPr spc="-5" dirty="0">
                <a:latin typeface="Calibri Light" panose="020F0302020204030204" pitchFamily="34" charset="0"/>
                <a:cs typeface="Calibri Light" panose="020F0302020204030204" pitchFamily="34" charset="0"/>
              </a:rPr>
              <a:t>weights</a:t>
            </a:r>
            <a:endParaRPr dirty="0">
              <a:latin typeface="Calibri Light" panose="020F0302020204030204" pitchFamily="34" charset="0"/>
              <a:cs typeface="Calibri Light" panose="020F0302020204030204" pitchFamily="34" charset="0"/>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endParaRPr dirty="0">
              <a:latin typeface="Calibri Light" panose="020F0302020204030204" pitchFamily="34" charset="0"/>
              <a:cs typeface="Calibri Light" panose="020F0302020204030204" pitchFamily="34" charset="0"/>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input</a:t>
            </a:r>
            <a:endParaRPr dirty="0">
              <a:latin typeface="Calibri Light" panose="020F0302020204030204" pitchFamily="34" charset="0"/>
              <a:cs typeface="Calibri Light" panose="020F0302020204030204" pitchFamily="34" charset="0"/>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dirty="0">
                <a:latin typeface="Calibri Light" panose="020F0302020204030204" pitchFamily="34" charset="0"/>
                <a:cs typeface="Calibri Light" panose="020F0302020204030204" pitchFamily="34" charset="0"/>
              </a:rPr>
              <a:t>1</a:t>
            </a:r>
            <a:r>
              <a:rPr sz="1400" spc="-1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number:</a:t>
            </a:r>
            <a:endParaRPr sz="1400" dirty="0">
              <a:latin typeface="Calibri Light" panose="020F0302020204030204" pitchFamily="34" charset="0"/>
              <a:cs typeface="Calibri Light" panose="020F0302020204030204" pitchFamily="34" charset="0"/>
            </a:endParaRPr>
          </a:p>
          <a:p>
            <a:pPr marL="12700" marR="5080">
              <a:lnSpc>
                <a:spcPts val="1650"/>
              </a:lnSpc>
              <a:spcBef>
                <a:spcPts val="65"/>
              </a:spcBef>
            </a:pPr>
            <a:r>
              <a:rPr sz="1400" spc="-5" dirty="0">
                <a:latin typeface="Calibri Light" panose="020F0302020204030204" pitchFamily="34" charset="0"/>
                <a:cs typeface="Calibri Light" panose="020F0302020204030204" pitchFamily="34" charset="0"/>
              </a:rPr>
              <a:t>the </a:t>
            </a:r>
            <a:r>
              <a:rPr sz="1400" dirty="0">
                <a:latin typeface="Calibri Light" panose="020F0302020204030204" pitchFamily="34" charset="0"/>
                <a:cs typeface="Calibri Light" panose="020F0302020204030204" pitchFamily="34" charset="0"/>
              </a:rPr>
              <a:t>result </a:t>
            </a:r>
            <a:r>
              <a:rPr sz="1400" spc="-5" dirty="0">
                <a:latin typeface="Calibri Light" panose="020F0302020204030204" pitchFamily="34" charset="0"/>
                <a:cs typeface="Calibri Light" panose="020F0302020204030204" pitchFamily="34" charset="0"/>
              </a:rPr>
              <a:t>of taking </a:t>
            </a:r>
            <a:r>
              <a:rPr sz="1400" dirty="0">
                <a:latin typeface="Calibri Light" panose="020F0302020204030204" pitchFamily="34" charset="0"/>
                <a:cs typeface="Calibri Light" panose="020F0302020204030204" pitchFamily="34" charset="0"/>
              </a:rPr>
              <a:t>a </a:t>
            </a:r>
            <a:r>
              <a:rPr sz="1400" spc="-5" dirty="0">
                <a:latin typeface="Calibri Light" panose="020F0302020204030204" pitchFamily="34" charset="0"/>
                <a:cs typeface="Calibri Light" panose="020F0302020204030204" pitchFamily="34" charset="0"/>
              </a:rPr>
              <a:t>dot product  between </a:t>
            </a:r>
            <a:r>
              <a:rPr sz="1400" dirty="0">
                <a:latin typeface="Calibri Light" panose="020F0302020204030204" pitchFamily="34" charset="0"/>
                <a:cs typeface="Calibri Light" panose="020F0302020204030204" pitchFamily="34" charset="0"/>
              </a:rPr>
              <a:t>a row </a:t>
            </a:r>
            <a:r>
              <a:rPr sz="1400" spc="-5" dirty="0">
                <a:latin typeface="Calibri Light" panose="020F0302020204030204" pitchFamily="34" charset="0"/>
                <a:cs typeface="Calibri Light" panose="020F0302020204030204" pitchFamily="34" charset="0"/>
              </a:rPr>
              <a:t>of </a:t>
            </a:r>
            <a:r>
              <a:rPr sz="1400" dirty="0">
                <a:latin typeface="Calibri Light" panose="020F0302020204030204" pitchFamily="34" charset="0"/>
                <a:cs typeface="Calibri Light" panose="020F0302020204030204" pitchFamily="34" charset="0"/>
              </a:rPr>
              <a:t>W </a:t>
            </a:r>
            <a:r>
              <a:rPr sz="1400" spc="-5" dirty="0">
                <a:latin typeface="Calibri Light" panose="020F0302020204030204" pitchFamily="34" charset="0"/>
                <a:cs typeface="Calibri Light" panose="020F0302020204030204" pitchFamily="34" charset="0"/>
              </a:rPr>
              <a:t>and the</a:t>
            </a:r>
            <a:r>
              <a:rPr sz="1400" spc="-10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input  </a:t>
            </a:r>
            <a:r>
              <a:rPr sz="1400" dirty="0">
                <a:latin typeface="Calibri Light" panose="020F0302020204030204" pitchFamily="34" charset="0"/>
                <a:cs typeface="Calibri Light" panose="020F0302020204030204" pitchFamily="34" charset="0"/>
              </a:rPr>
              <a:t>(a </a:t>
            </a:r>
            <a:r>
              <a:rPr sz="1400" spc="-5" dirty="0">
                <a:latin typeface="Calibri Light" panose="020F0302020204030204" pitchFamily="34" charset="0"/>
                <a:cs typeface="Calibri Light" panose="020F0302020204030204" pitchFamily="34" charset="0"/>
              </a:rPr>
              <a:t>3072-dimensional dot</a:t>
            </a:r>
            <a:r>
              <a:rPr sz="1400" spc="-8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product)</a:t>
            </a:r>
            <a:endParaRPr sz="1400" dirty="0">
              <a:latin typeface="Calibri Light" panose="020F0302020204030204" pitchFamily="34" charset="0"/>
              <a:cs typeface="Calibri Light" panose="020F0302020204030204" pitchFamily="34" charset="0"/>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10</a:t>
            </a:r>
            <a:endParaRPr dirty="0">
              <a:latin typeface="Calibri Light" panose="020F0302020204030204" pitchFamily="34" charset="0"/>
              <a:cs typeface="Calibri Light" panose="020F0302020204030204" pitchFamily="34" charset="0"/>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38" name="object 4">
            <a:extLst>
              <a:ext uri="{FF2B5EF4-FFF2-40B4-BE49-F238E27FC236}">
                <a16:creationId xmlns:a16="http://schemas.microsoft.com/office/drawing/2014/main" id="{1BF18D5D-EB5D-ABCA-5CAF-A62C35C9910D}"/>
              </a:ext>
            </a:extLst>
          </p:cNvPr>
          <p:cNvSpPr txBox="1">
            <a:spLocks noGrp="1"/>
          </p:cNvSpPr>
          <p:nvPr>
            <p:ph type="title"/>
          </p:nvPr>
        </p:nvSpPr>
        <p:spPr>
          <a:xfrm>
            <a:off x="378825" y="399890"/>
            <a:ext cx="4593590" cy="574040"/>
          </a:xfrm>
          <a:prstGeom prst="rect">
            <a:avLst/>
          </a:prstGeom>
        </p:spPr>
        <p:txBody>
          <a:bodyPr vert="horz" wrap="square" lIns="0" tIns="12700" rIns="0" bIns="0" rtlCol="0" anchor="ctr">
            <a:spAutoFit/>
          </a:bodyPr>
          <a:lstStyle/>
          <a:p>
            <a:pPr marL="12700">
              <a:lnSpc>
                <a:spcPct val="100000"/>
              </a:lnSpc>
              <a:spcBef>
                <a:spcPts val="100"/>
              </a:spcBef>
            </a:pPr>
            <a:r>
              <a:rPr sz="3600" spc="-10" dirty="0"/>
              <a:t>Fully </a:t>
            </a:r>
            <a:r>
              <a:rPr sz="3600" spc="-5" dirty="0"/>
              <a:t>Connected</a:t>
            </a:r>
            <a:r>
              <a:rPr sz="3600" spc="-85" dirty="0"/>
              <a:t> </a:t>
            </a:r>
            <a:r>
              <a:rPr sz="3600" spc="-5" dirty="0"/>
              <a:t>Layer</a:t>
            </a:r>
            <a:endParaRPr sz="3600" dirty="0"/>
          </a:p>
        </p:txBody>
      </p:sp>
      <p:sp>
        <p:nvSpPr>
          <p:cNvPr id="3" name="object 2">
            <a:extLst>
              <a:ext uri="{FF2B5EF4-FFF2-40B4-BE49-F238E27FC236}">
                <a16:creationId xmlns:a16="http://schemas.microsoft.com/office/drawing/2014/main" id="{DA2C6BAE-D6A2-4621-0D69-1D69BB30FEF7}"/>
              </a:ext>
            </a:extLst>
          </p:cNvPr>
          <p:cNvSpPr/>
          <p:nvPr/>
        </p:nvSpPr>
        <p:spPr>
          <a:xfrm>
            <a:off x="1260110" y="4372959"/>
            <a:ext cx="1177412" cy="1152897"/>
          </a:xfrm>
          <a:prstGeom prst="rect">
            <a:avLst/>
          </a:prstGeom>
          <a:blipFill>
            <a:blip r:embed="rId7"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F501C8F8-F9F8-984B-3640-F3A9F1C12720}"/>
              </a:ext>
            </a:extLst>
          </p:cNvPr>
          <p:cNvSpPr txBox="1"/>
          <p:nvPr/>
        </p:nvSpPr>
        <p:spPr>
          <a:xfrm>
            <a:off x="1395185" y="3944565"/>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Calibri" panose="020F0502020204030204" pitchFamily="34" charset="0"/>
                <a:cs typeface="Calibri" panose="020F0502020204030204" pitchFamily="34" charset="0"/>
              </a:rPr>
              <a:t>Image</a:t>
            </a:r>
            <a:endParaRPr sz="2400" dirty="0">
              <a:latin typeface="Calibri" panose="020F0502020204030204" pitchFamily="34" charset="0"/>
              <a:cs typeface="Calibri" panose="020F0502020204030204" pitchFamily="34" charset="0"/>
            </a:endParaRPr>
          </a:p>
        </p:txBody>
      </p:sp>
      <p:sp>
        <p:nvSpPr>
          <p:cNvPr id="33" name="object 12">
            <a:extLst>
              <a:ext uri="{FF2B5EF4-FFF2-40B4-BE49-F238E27FC236}">
                <a16:creationId xmlns:a16="http://schemas.microsoft.com/office/drawing/2014/main" id="{0B7B3925-3DA8-DE78-25FD-2EE5F075CE04}"/>
              </a:ext>
            </a:extLst>
          </p:cNvPr>
          <p:cNvSpPr txBox="1"/>
          <p:nvPr/>
        </p:nvSpPr>
        <p:spPr>
          <a:xfrm>
            <a:off x="824249" y="5595665"/>
            <a:ext cx="2732405" cy="55964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32x32x3 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8991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panose="020F0502020204030204" pitchFamily="34" charset="0"/>
                <a:cs typeface="Calibri" panose="020F0502020204030204" pitchFamily="34" charset="0"/>
              </a:rPr>
              <a:t>32x32x3</a:t>
            </a:r>
            <a:r>
              <a:rPr sz="2400" spc="-95"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image  </a:t>
            </a:r>
            <a:r>
              <a:rPr sz="2400" spc="-5" dirty="0">
                <a:solidFill>
                  <a:srgbClr val="0000FF"/>
                </a:solidFill>
                <a:latin typeface="Calibri" panose="020F0502020204030204" pitchFamily="34" charset="0"/>
                <a:cs typeface="Calibri" panose="020F0502020204030204" pitchFamily="34" charset="0"/>
              </a:rPr>
              <a:t>5x5x3</a:t>
            </a:r>
            <a:r>
              <a:rPr sz="2400" spc="-20"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filter</a:t>
            </a:r>
            <a:endParaRPr sz="2400" dirty="0">
              <a:latin typeface="Calibri" panose="020F0502020204030204" pitchFamily="34" charset="0"/>
              <a:cs typeface="Calibri" panose="020F0502020204030204" pitchFamily="34" charset="0"/>
            </a:endParaRPr>
          </a:p>
          <a:p>
            <a:pPr marL="12700">
              <a:lnSpc>
                <a:spcPts val="1475"/>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p:nvPr/>
        </p:nvSpPr>
        <p:spPr>
          <a:xfrm>
            <a:off x="5568364" y="1919922"/>
            <a:ext cx="3181793" cy="1815396"/>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5563588" y="191516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sp>
        <p:nvSpPr>
          <p:cNvPr id="33" name="object 33"/>
          <p:cNvSpPr txBox="1"/>
          <p:nvPr/>
        </p:nvSpPr>
        <p:spPr>
          <a:xfrm>
            <a:off x="5703736" y="3774425"/>
            <a:ext cx="2702560" cy="559640"/>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Calibri" panose="020F0502020204030204" pitchFamily="34" charset="0"/>
                <a:cs typeface="Calibri" panose="020F0502020204030204" pitchFamily="34" charset="0"/>
              </a:rPr>
              <a:t>It’s just </a:t>
            </a:r>
            <a:r>
              <a:rPr dirty="0">
                <a:solidFill>
                  <a:srgbClr val="38751C"/>
                </a:solidFill>
                <a:latin typeface="Calibri" panose="020F0502020204030204" pitchFamily="34" charset="0"/>
                <a:cs typeface="Calibri" panose="020F0502020204030204" pitchFamily="34" charset="0"/>
              </a:rPr>
              <a:t>a </a:t>
            </a:r>
            <a:r>
              <a:rPr spc="-5" dirty="0">
                <a:solidFill>
                  <a:srgbClr val="38751C"/>
                </a:solidFill>
                <a:latin typeface="Calibri" panose="020F0502020204030204" pitchFamily="34" charset="0"/>
                <a:cs typeface="Calibri" panose="020F0502020204030204" pitchFamily="34" charset="0"/>
              </a:rPr>
              <a:t>neuron with local  </a:t>
            </a:r>
            <a:r>
              <a:rPr dirty="0">
                <a:solidFill>
                  <a:srgbClr val="38751C"/>
                </a:solidFill>
                <a:latin typeface="Calibri" panose="020F0502020204030204" pitchFamily="34" charset="0"/>
                <a:cs typeface="Calibri" panose="020F0502020204030204" pitchFamily="34" charset="0"/>
              </a:rPr>
              <a:t>connectivity...</a:t>
            </a:r>
            <a:endParaRPr dirty="0">
              <a:latin typeface="Calibri" panose="020F0502020204030204" pitchFamily="34" charset="0"/>
              <a:cs typeface="Calibri" panose="020F0502020204030204" pitchFamily="34" charset="0"/>
            </a:endParaRPr>
          </a:p>
        </p:txBody>
      </p:sp>
      <p:sp>
        <p:nvSpPr>
          <p:cNvPr id="34" name="object 34"/>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5" name="object 35"/>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1</a:t>
            </a:r>
            <a:r>
              <a:rPr spc="-1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number:</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the </a:t>
            </a:r>
            <a:r>
              <a:rPr dirty="0">
                <a:latin typeface="Calibri" panose="020F0502020204030204" pitchFamily="34" charset="0"/>
                <a:cs typeface="Calibri" panose="020F0502020204030204" pitchFamily="34" charset="0"/>
              </a:rPr>
              <a:t>result </a:t>
            </a:r>
            <a:r>
              <a:rPr spc="-5" dirty="0">
                <a:latin typeface="Calibri" panose="020F0502020204030204" pitchFamily="34" charset="0"/>
                <a:cs typeface="Calibri" panose="020F0502020204030204" pitchFamily="34" charset="0"/>
              </a:rPr>
              <a:t>of taking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dot product between  the filter and this part of the</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a:t>
            </a:r>
            <a:endParaRPr dirty="0">
              <a:latin typeface="Calibri" panose="020F0502020204030204" pitchFamily="34" charset="0"/>
              <a:cs typeface="Calibri" panose="020F0502020204030204" pitchFamily="34" charset="0"/>
            </a:endParaRPr>
          </a:p>
          <a:p>
            <a:pPr marL="12700">
              <a:spcBef>
                <a:spcPts val="15"/>
              </a:spcBef>
            </a:pPr>
            <a:r>
              <a:rPr dirty="0">
                <a:latin typeface="Calibri" panose="020F0502020204030204" pitchFamily="34" charset="0"/>
                <a:cs typeface="Calibri" panose="020F0502020204030204" pitchFamily="34" charset="0"/>
              </a:rPr>
              <a:t>(i.e. </a:t>
            </a:r>
            <a:r>
              <a:rPr spc="-5" dirty="0">
                <a:latin typeface="Calibri" panose="020F0502020204030204" pitchFamily="34" charset="0"/>
                <a:cs typeface="Calibri" panose="020F0502020204030204" pitchFamily="34" charset="0"/>
              </a:rPr>
              <a:t>5*5*3 </a:t>
            </a:r>
            <a:r>
              <a:rPr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75-dimensional dot</a:t>
            </a:r>
            <a:r>
              <a:rPr spc="-8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product)</a:t>
            </a:r>
            <a:endParaRPr dirty="0">
              <a:latin typeface="Calibri" panose="020F0502020204030204" pitchFamily="34" charset="0"/>
              <a:cs typeface="Calibri" panose="020F0502020204030204" pitchFamily="34" charset="0"/>
            </a:endParaRPr>
          </a:p>
        </p:txBody>
      </p:sp>
      <p:sp>
        <p:nvSpPr>
          <p:cNvPr id="36" name="object 36"/>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37" name="object 37"/>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792737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6" name="object 16"/>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8" name="object 18"/>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9" name="object 19"/>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20" name="object 20"/>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21" name="object 21"/>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2" name="object 22"/>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3" name="object 23"/>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4" name="object 24"/>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6" name="object 26"/>
          <p:cNvSpPr txBox="1"/>
          <p:nvPr/>
        </p:nvSpPr>
        <p:spPr>
          <a:xfrm>
            <a:off x="3729017" y="3231101"/>
            <a:ext cx="4596130" cy="559640"/>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Calibri" panose="020F0502020204030204" pitchFamily="34" charset="0"/>
                <a:cs typeface="Calibri" panose="020F0502020204030204" pitchFamily="34" charset="0"/>
              </a:rPr>
              <a:t>An activation </a:t>
            </a:r>
            <a:r>
              <a:rPr dirty="0">
                <a:solidFill>
                  <a:srgbClr val="38751C"/>
                </a:solidFill>
                <a:latin typeface="Calibri" panose="020F0502020204030204" pitchFamily="34" charset="0"/>
                <a:cs typeface="Calibri" panose="020F0502020204030204" pitchFamily="34" charset="0"/>
              </a:rPr>
              <a:t>map </a:t>
            </a:r>
            <a:r>
              <a:rPr spc="-5" dirty="0">
                <a:solidFill>
                  <a:srgbClr val="38751C"/>
                </a:solidFill>
                <a:latin typeface="Calibri" panose="020F0502020204030204" pitchFamily="34" charset="0"/>
                <a:cs typeface="Calibri" panose="020F0502020204030204" pitchFamily="34" charset="0"/>
              </a:rPr>
              <a:t>is </a:t>
            </a:r>
            <a:r>
              <a:rPr dirty="0">
                <a:solidFill>
                  <a:srgbClr val="38751C"/>
                </a:solidFill>
                <a:latin typeface="Calibri" panose="020F0502020204030204" pitchFamily="34" charset="0"/>
                <a:cs typeface="Calibri" panose="020F0502020204030204" pitchFamily="34" charset="0"/>
              </a:rPr>
              <a:t>a </a:t>
            </a:r>
            <a:r>
              <a:rPr spc="-5" dirty="0">
                <a:solidFill>
                  <a:srgbClr val="38751C"/>
                </a:solidFill>
                <a:latin typeface="Calibri" panose="020F0502020204030204" pitchFamily="34" charset="0"/>
                <a:cs typeface="Calibri" panose="020F0502020204030204" pitchFamily="34" charset="0"/>
              </a:rPr>
              <a:t>28x28 </a:t>
            </a:r>
            <a:r>
              <a:rPr dirty="0">
                <a:solidFill>
                  <a:srgbClr val="38751C"/>
                </a:solidFill>
                <a:latin typeface="Calibri" panose="020F0502020204030204" pitchFamily="34" charset="0"/>
                <a:cs typeface="Calibri" panose="020F0502020204030204" pitchFamily="34" charset="0"/>
              </a:rPr>
              <a:t>sheet </a:t>
            </a:r>
            <a:r>
              <a:rPr spc="-5" dirty="0">
                <a:solidFill>
                  <a:srgbClr val="38751C"/>
                </a:solidFill>
                <a:latin typeface="Calibri" panose="020F0502020204030204" pitchFamily="34" charset="0"/>
                <a:cs typeface="Calibri" panose="020F0502020204030204" pitchFamily="34" charset="0"/>
              </a:rPr>
              <a:t>of neuron  outputs:</a:t>
            </a:r>
            <a:endParaRPr dirty="0">
              <a:latin typeface="Calibri" panose="020F0502020204030204" pitchFamily="34" charset="0"/>
              <a:cs typeface="Calibri" panose="020F0502020204030204" pitchFamily="34" charset="0"/>
            </a:endParaRPr>
          </a:p>
        </p:txBody>
      </p:sp>
      <p:sp>
        <p:nvSpPr>
          <p:cNvPr id="27" name="object 27"/>
          <p:cNvSpPr txBox="1"/>
          <p:nvPr/>
        </p:nvSpPr>
        <p:spPr>
          <a:xfrm>
            <a:off x="3766968" y="3783550"/>
            <a:ext cx="5229860" cy="575945"/>
          </a:xfrm>
          <a:prstGeom prst="rect">
            <a:avLst/>
          </a:prstGeom>
        </p:spPr>
        <p:txBody>
          <a:bodyPr vert="horz" wrap="square" lIns="0" tIns="12700" rIns="0" bIns="0" rtlCol="0">
            <a:spAutoFit/>
          </a:bodyPr>
          <a:lstStyle/>
          <a:p>
            <a:pPr marL="431800" indent="-419100">
              <a:spcBef>
                <a:spcPts val="100"/>
              </a:spcBef>
              <a:buAutoNum type="arabicPeriod"/>
              <a:tabLst>
                <a:tab pos="431800" algn="l"/>
                <a:tab pos="432434" algn="l"/>
              </a:tabLst>
            </a:pPr>
            <a:r>
              <a:rPr spc="-5" dirty="0">
                <a:solidFill>
                  <a:srgbClr val="38751C"/>
                </a:solidFill>
                <a:latin typeface="Calibri" panose="020F0502020204030204" pitchFamily="34" charset="0"/>
                <a:cs typeface="Calibri" panose="020F0502020204030204" pitchFamily="34" charset="0"/>
              </a:rPr>
              <a:t>Each is </a:t>
            </a:r>
            <a:r>
              <a:rPr dirty="0">
                <a:solidFill>
                  <a:srgbClr val="38751C"/>
                </a:solidFill>
                <a:latin typeface="Calibri" panose="020F0502020204030204" pitchFamily="34" charset="0"/>
                <a:cs typeface="Calibri" panose="020F0502020204030204" pitchFamily="34" charset="0"/>
              </a:rPr>
              <a:t>connected </a:t>
            </a:r>
            <a:r>
              <a:rPr spc="-5" dirty="0">
                <a:solidFill>
                  <a:srgbClr val="38751C"/>
                </a:solidFill>
                <a:latin typeface="Calibri" panose="020F0502020204030204" pitchFamily="34" charset="0"/>
                <a:cs typeface="Calibri" panose="020F0502020204030204" pitchFamily="34" charset="0"/>
              </a:rPr>
              <a:t>to </a:t>
            </a:r>
            <a:r>
              <a:rPr dirty="0">
                <a:solidFill>
                  <a:srgbClr val="38751C"/>
                </a:solidFill>
                <a:latin typeface="Calibri" panose="020F0502020204030204" pitchFamily="34" charset="0"/>
                <a:cs typeface="Calibri" panose="020F0502020204030204" pitchFamily="34" charset="0"/>
              </a:rPr>
              <a:t>a small region </a:t>
            </a:r>
            <a:r>
              <a:rPr spc="-5" dirty="0">
                <a:solidFill>
                  <a:srgbClr val="38751C"/>
                </a:solidFill>
                <a:latin typeface="Calibri" panose="020F0502020204030204" pitchFamily="34" charset="0"/>
                <a:cs typeface="Calibri" panose="020F0502020204030204" pitchFamily="34" charset="0"/>
              </a:rPr>
              <a:t>in the</a:t>
            </a:r>
            <a:r>
              <a:rPr spc="-105"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input</a:t>
            </a:r>
            <a:endParaRPr dirty="0">
              <a:latin typeface="Calibri" panose="020F0502020204030204" pitchFamily="34" charset="0"/>
              <a:cs typeface="Calibri" panose="020F0502020204030204" pitchFamily="34" charset="0"/>
            </a:endParaRPr>
          </a:p>
          <a:p>
            <a:pPr marL="431800" indent="-419100">
              <a:spcBef>
                <a:spcPts val="15"/>
              </a:spcBef>
              <a:buAutoNum type="arabicPeriod"/>
              <a:tabLst>
                <a:tab pos="431800" algn="l"/>
                <a:tab pos="432434" algn="l"/>
              </a:tabLst>
            </a:pPr>
            <a:r>
              <a:rPr spc="-5" dirty="0">
                <a:solidFill>
                  <a:srgbClr val="38751C"/>
                </a:solidFill>
                <a:latin typeface="Calibri" panose="020F0502020204030204" pitchFamily="34" charset="0"/>
                <a:cs typeface="Calibri" panose="020F0502020204030204" pitchFamily="34" charset="0"/>
              </a:rPr>
              <a:t>All of them </a:t>
            </a:r>
            <a:r>
              <a:rPr dirty="0">
                <a:solidFill>
                  <a:srgbClr val="38751C"/>
                </a:solidFill>
                <a:latin typeface="Calibri" panose="020F0502020204030204" pitchFamily="34" charset="0"/>
                <a:cs typeface="Calibri" panose="020F0502020204030204" pitchFamily="34" charset="0"/>
              </a:rPr>
              <a:t>share</a:t>
            </a:r>
            <a:r>
              <a:rPr spc="-20"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parameters</a:t>
            </a:r>
            <a:endParaRPr dirty="0">
              <a:latin typeface="Calibri" panose="020F0502020204030204" pitchFamily="34" charset="0"/>
              <a:cs typeface="Calibri" panose="020F0502020204030204" pitchFamily="34" charset="0"/>
            </a:endParaRPr>
          </a:p>
        </p:txBody>
      </p:sp>
      <p:sp>
        <p:nvSpPr>
          <p:cNvPr id="28" name="object 28"/>
          <p:cNvSpPr txBox="1"/>
          <p:nvPr/>
        </p:nvSpPr>
        <p:spPr>
          <a:xfrm>
            <a:off x="3729017" y="4612222"/>
            <a:ext cx="5030470" cy="299720"/>
          </a:xfrm>
          <a:prstGeom prst="rect">
            <a:avLst/>
          </a:prstGeom>
        </p:spPr>
        <p:txBody>
          <a:bodyPr vert="horz" wrap="square" lIns="0" tIns="12700" rIns="0" bIns="0" rtlCol="0">
            <a:spAutoFit/>
          </a:bodyPr>
          <a:lstStyle/>
          <a:p>
            <a:pPr marL="12700">
              <a:spcBef>
                <a:spcPts val="100"/>
              </a:spcBef>
            </a:pPr>
            <a:r>
              <a:rPr dirty="0">
                <a:solidFill>
                  <a:srgbClr val="0000FF"/>
                </a:solidFill>
                <a:latin typeface="Calibri" panose="020F0502020204030204" pitchFamily="34" charset="0"/>
                <a:cs typeface="Calibri" panose="020F0502020204030204" pitchFamily="34" charset="0"/>
              </a:rPr>
              <a:t>“5x5 </a:t>
            </a:r>
            <a:r>
              <a:rPr spc="-5" dirty="0">
                <a:solidFill>
                  <a:srgbClr val="0000FF"/>
                </a:solidFill>
                <a:latin typeface="Calibri" panose="020F0502020204030204" pitchFamily="34" charset="0"/>
                <a:cs typeface="Calibri" panose="020F0502020204030204" pitchFamily="34" charset="0"/>
              </a:rPr>
              <a:t>filter” </a:t>
            </a:r>
            <a:r>
              <a:rPr dirty="0">
                <a:solidFill>
                  <a:srgbClr val="0000FF"/>
                </a:solidFill>
                <a:latin typeface="Calibri" panose="020F0502020204030204" pitchFamily="34" charset="0"/>
                <a:cs typeface="Calibri" panose="020F0502020204030204" pitchFamily="34" charset="0"/>
              </a:rPr>
              <a:t>-&gt; “5x5 receptive </a:t>
            </a:r>
            <a:r>
              <a:rPr spc="-5" dirty="0">
                <a:solidFill>
                  <a:srgbClr val="0000FF"/>
                </a:solidFill>
                <a:latin typeface="Calibri" panose="020F0502020204030204" pitchFamily="34" charset="0"/>
                <a:cs typeface="Calibri" panose="020F0502020204030204" pitchFamily="34" charset="0"/>
              </a:rPr>
              <a:t>field for each</a:t>
            </a:r>
            <a:r>
              <a:rPr spc="-105" dirty="0">
                <a:solidFill>
                  <a:srgbClr val="0000FF"/>
                </a:solidFill>
                <a:latin typeface="Calibri" panose="020F0502020204030204" pitchFamily="34" charset="0"/>
                <a:cs typeface="Calibri" panose="020F0502020204030204" pitchFamily="34" charset="0"/>
              </a:rPr>
              <a:t> </a:t>
            </a:r>
            <a:r>
              <a:rPr spc="-5" dirty="0">
                <a:solidFill>
                  <a:srgbClr val="0000FF"/>
                </a:solidFill>
                <a:latin typeface="Calibri" panose="020F0502020204030204" pitchFamily="34" charset="0"/>
                <a:cs typeface="Calibri" panose="020F0502020204030204" pitchFamily="34" charset="0"/>
              </a:rPr>
              <a:t>neuron”</a:t>
            </a:r>
            <a:endParaRPr dirty="0">
              <a:latin typeface="Calibri" panose="020F0502020204030204" pitchFamily="34" charset="0"/>
              <a:cs typeface="Calibri" panose="020F0502020204030204" pitchFamily="34" charset="0"/>
            </a:endParaRPr>
          </a:p>
        </p:txBody>
      </p:sp>
      <p:sp>
        <p:nvSpPr>
          <p:cNvPr id="29" name="object 29"/>
          <p:cNvSpPr/>
          <p:nvPr/>
        </p:nvSpPr>
        <p:spPr>
          <a:xfrm>
            <a:off x="2043646" y="2729362"/>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30" name="object 30"/>
          <p:cNvSpPr/>
          <p:nvPr/>
        </p:nvSpPr>
        <p:spPr>
          <a:xfrm>
            <a:off x="2202655" y="2174972"/>
            <a:ext cx="554990" cy="2758440"/>
          </a:xfrm>
          <a:custGeom>
            <a:avLst/>
            <a:gdLst/>
            <a:ahLst/>
            <a:cxnLst/>
            <a:rect l="l" t="t" r="r" b="b"/>
            <a:pathLst>
              <a:path w="554989" h="2758440">
                <a:moveTo>
                  <a:pt x="0" y="2757894"/>
                </a:moveTo>
                <a:lnTo>
                  <a:pt x="0" y="554388"/>
                </a:lnTo>
                <a:lnTo>
                  <a:pt x="554388" y="0"/>
                </a:lnTo>
                <a:lnTo>
                  <a:pt x="554388" y="2203495"/>
                </a:lnTo>
                <a:lnTo>
                  <a:pt x="0" y="2757894"/>
                </a:lnTo>
                <a:close/>
              </a:path>
            </a:pathLst>
          </a:custGeom>
          <a:solidFill>
            <a:srgbClr val="A0AEC6">
              <a:alpha val="42689"/>
            </a:srgbClr>
          </a:solidFill>
        </p:spPr>
        <p:txBody>
          <a:bodyPr wrap="square" lIns="0" tIns="0" rIns="0" bIns="0" rtlCol="0"/>
          <a:lstStyle/>
          <a:p>
            <a:endParaRPr/>
          </a:p>
        </p:txBody>
      </p:sp>
      <p:sp>
        <p:nvSpPr>
          <p:cNvPr id="31" name="object 31"/>
          <p:cNvSpPr/>
          <p:nvPr/>
        </p:nvSpPr>
        <p:spPr>
          <a:xfrm>
            <a:off x="2043645" y="2174972"/>
            <a:ext cx="713740" cy="554990"/>
          </a:xfrm>
          <a:custGeom>
            <a:avLst/>
            <a:gdLst/>
            <a:ahLst/>
            <a:cxnLst/>
            <a:rect l="l" t="t" r="r" b="b"/>
            <a:pathLst>
              <a:path w="713739" h="554989">
                <a:moveTo>
                  <a:pt x="159009" y="554388"/>
                </a:moveTo>
                <a:lnTo>
                  <a:pt x="0" y="554388"/>
                </a:lnTo>
                <a:lnTo>
                  <a:pt x="554398" y="0"/>
                </a:lnTo>
                <a:lnTo>
                  <a:pt x="713398" y="0"/>
                </a:lnTo>
                <a:lnTo>
                  <a:pt x="159009" y="554388"/>
                </a:lnTo>
                <a:close/>
              </a:path>
            </a:pathLst>
          </a:custGeom>
          <a:solidFill>
            <a:srgbClr val="D3E1F9">
              <a:alpha val="42689"/>
            </a:srgbClr>
          </a:solidFill>
        </p:spPr>
        <p:txBody>
          <a:bodyPr wrap="square" lIns="0" tIns="0" rIns="0" bIns="0" rtlCol="0"/>
          <a:lstStyle/>
          <a:p>
            <a:endParaRPr/>
          </a:p>
        </p:txBody>
      </p:sp>
      <p:sp>
        <p:nvSpPr>
          <p:cNvPr id="32" name="object 32"/>
          <p:cNvSpPr/>
          <p:nvPr/>
        </p:nvSpPr>
        <p:spPr>
          <a:xfrm>
            <a:off x="2043645" y="2174972"/>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33" name="object 33"/>
          <p:cNvSpPr/>
          <p:nvPr/>
        </p:nvSpPr>
        <p:spPr>
          <a:xfrm>
            <a:off x="2043645" y="2174972"/>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34" name="object 34"/>
          <p:cNvSpPr/>
          <p:nvPr/>
        </p:nvSpPr>
        <p:spPr>
          <a:xfrm>
            <a:off x="2202655" y="2729362"/>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5" name="object 35"/>
          <p:cNvSpPr txBox="1"/>
          <p:nvPr/>
        </p:nvSpPr>
        <p:spPr>
          <a:xfrm>
            <a:off x="2534622" y="4591353"/>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7" name="object 3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6" name="object 36"/>
          <p:cNvSpPr txBox="1"/>
          <p:nvPr/>
        </p:nvSpPr>
        <p:spPr>
          <a:xfrm>
            <a:off x="2839422" y="3219756"/>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3603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261463" y="493048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3" name="object 13"/>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4" name="object 14"/>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5" name="object 15"/>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6" name="object 16"/>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7" name="object 17"/>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8" name="object 18"/>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3888818" y="3325526"/>
            <a:ext cx="238125" cy="465455"/>
          </a:xfrm>
          <a:custGeom>
            <a:avLst/>
            <a:gdLst/>
            <a:ahLst/>
            <a:cxnLst/>
            <a:rect l="l" t="t" r="r" b="b"/>
            <a:pathLst>
              <a:path w="238125" h="465455">
                <a:moveTo>
                  <a:pt x="0" y="465069"/>
                </a:moveTo>
                <a:lnTo>
                  <a:pt x="238099" y="465069"/>
                </a:lnTo>
                <a:lnTo>
                  <a:pt x="238099" y="0"/>
                </a:lnTo>
                <a:lnTo>
                  <a:pt x="0" y="0"/>
                </a:lnTo>
                <a:lnTo>
                  <a:pt x="0" y="465069"/>
                </a:lnTo>
                <a:close/>
              </a:path>
            </a:pathLst>
          </a:custGeom>
          <a:solidFill>
            <a:srgbClr val="C8DAF7">
              <a:alpha val="42689"/>
            </a:srgbClr>
          </a:solidFill>
        </p:spPr>
        <p:txBody>
          <a:bodyPr wrap="square" lIns="0" tIns="0" rIns="0" bIns="0" rtlCol="0"/>
          <a:lstStyle/>
          <a:p>
            <a:endParaRPr/>
          </a:p>
        </p:txBody>
      </p:sp>
      <p:sp>
        <p:nvSpPr>
          <p:cNvPr id="21" name="object 21"/>
          <p:cNvSpPr/>
          <p:nvPr/>
        </p:nvSpPr>
        <p:spPr>
          <a:xfrm>
            <a:off x="4126917" y="3170501"/>
            <a:ext cx="155575" cy="620395"/>
          </a:xfrm>
          <a:custGeom>
            <a:avLst/>
            <a:gdLst/>
            <a:ahLst/>
            <a:cxnLst/>
            <a:rect l="l" t="t" r="r" b="b"/>
            <a:pathLst>
              <a:path w="155575" h="620394">
                <a:moveTo>
                  <a:pt x="0" y="620093"/>
                </a:moveTo>
                <a:lnTo>
                  <a:pt x="0" y="155024"/>
                </a:lnTo>
                <a:lnTo>
                  <a:pt x="155024" y="0"/>
                </a:lnTo>
                <a:lnTo>
                  <a:pt x="155024" y="465069"/>
                </a:lnTo>
                <a:lnTo>
                  <a:pt x="0" y="620093"/>
                </a:lnTo>
                <a:close/>
              </a:path>
            </a:pathLst>
          </a:custGeom>
          <a:solidFill>
            <a:srgbClr val="A0AEC6">
              <a:alpha val="42689"/>
            </a:srgbClr>
          </a:solidFill>
        </p:spPr>
        <p:txBody>
          <a:bodyPr wrap="square" lIns="0" tIns="0" rIns="0" bIns="0" rtlCol="0"/>
          <a:lstStyle/>
          <a:p>
            <a:endParaRPr/>
          </a:p>
        </p:txBody>
      </p:sp>
      <p:sp>
        <p:nvSpPr>
          <p:cNvPr id="22" name="object 22"/>
          <p:cNvSpPr/>
          <p:nvPr/>
        </p:nvSpPr>
        <p:spPr>
          <a:xfrm>
            <a:off x="2254238" y="3170501"/>
            <a:ext cx="2028189" cy="155575"/>
          </a:xfrm>
          <a:custGeom>
            <a:avLst/>
            <a:gdLst/>
            <a:ahLst/>
            <a:cxnLst/>
            <a:rect l="l" t="t" r="r" b="b"/>
            <a:pathLst>
              <a:path w="2028189" h="155575">
                <a:moveTo>
                  <a:pt x="1872678" y="155024"/>
                </a:moveTo>
                <a:lnTo>
                  <a:pt x="0" y="155024"/>
                </a:lnTo>
                <a:lnTo>
                  <a:pt x="155024" y="0"/>
                </a:lnTo>
                <a:lnTo>
                  <a:pt x="2027703" y="0"/>
                </a:lnTo>
                <a:lnTo>
                  <a:pt x="1872678" y="155024"/>
                </a:lnTo>
                <a:close/>
              </a:path>
            </a:pathLst>
          </a:custGeom>
          <a:solidFill>
            <a:srgbClr val="D3E1F9">
              <a:alpha val="42689"/>
            </a:srgbClr>
          </a:solidFill>
        </p:spPr>
        <p:txBody>
          <a:bodyPr wrap="square" lIns="0" tIns="0" rIns="0" bIns="0" rtlCol="0"/>
          <a:lstStyle/>
          <a:p>
            <a:endParaRPr/>
          </a:p>
        </p:txBody>
      </p:sp>
      <p:sp>
        <p:nvSpPr>
          <p:cNvPr id="23" name="object 23"/>
          <p:cNvSpPr/>
          <p:nvPr/>
        </p:nvSpPr>
        <p:spPr>
          <a:xfrm>
            <a:off x="2254238" y="317050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a:p>
        </p:txBody>
      </p:sp>
      <p:sp>
        <p:nvSpPr>
          <p:cNvPr id="24" name="object 24"/>
          <p:cNvSpPr/>
          <p:nvPr/>
        </p:nvSpPr>
        <p:spPr>
          <a:xfrm>
            <a:off x="2254238" y="317050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25" name="object 25"/>
          <p:cNvSpPr/>
          <p:nvPr/>
        </p:nvSpPr>
        <p:spPr>
          <a:xfrm>
            <a:off x="4126916" y="332552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26" name="object 26"/>
          <p:cNvSpPr/>
          <p:nvPr/>
        </p:nvSpPr>
        <p:spPr>
          <a:xfrm>
            <a:off x="2254238" y="3394045"/>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9" y="23719"/>
                </a:lnTo>
                <a:lnTo>
                  <a:pt x="258587" y="62849"/>
                </a:lnTo>
                <a:lnTo>
                  <a:pt x="279569" y="113490"/>
                </a:lnTo>
                <a:lnTo>
                  <a:pt x="282306" y="141149"/>
                </a:lnTo>
                <a:lnTo>
                  <a:pt x="275110" y="185762"/>
                </a:lnTo>
                <a:lnTo>
                  <a:pt x="255070" y="224508"/>
                </a:lnTo>
                <a:lnTo>
                  <a:pt x="224513" y="255064"/>
                </a:lnTo>
                <a:lnTo>
                  <a:pt x="185764" y="275103"/>
                </a:lnTo>
                <a:lnTo>
                  <a:pt x="141149" y="282299"/>
                </a:lnTo>
                <a:close/>
              </a:path>
            </a:pathLst>
          </a:custGeom>
          <a:solidFill>
            <a:srgbClr val="C8DAF7"/>
          </a:solidFill>
        </p:spPr>
        <p:txBody>
          <a:bodyPr wrap="square" lIns="0" tIns="0" rIns="0" bIns="0" rtlCol="0"/>
          <a:lstStyle/>
          <a:p>
            <a:endParaRPr/>
          </a:p>
        </p:txBody>
      </p:sp>
      <p:sp>
        <p:nvSpPr>
          <p:cNvPr id="27" name="object 27"/>
          <p:cNvSpPr/>
          <p:nvPr/>
        </p:nvSpPr>
        <p:spPr>
          <a:xfrm>
            <a:off x="2254238" y="339404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28" name="object 28"/>
          <p:cNvSpPr/>
          <p:nvPr/>
        </p:nvSpPr>
        <p:spPr>
          <a:xfrm>
            <a:off x="2635245"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29" name="object 29"/>
          <p:cNvSpPr/>
          <p:nvPr/>
        </p:nvSpPr>
        <p:spPr>
          <a:xfrm>
            <a:off x="2635245"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0" name="object 30"/>
          <p:cNvSpPr/>
          <p:nvPr/>
        </p:nvSpPr>
        <p:spPr>
          <a:xfrm>
            <a:off x="3016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1" name="object 31"/>
          <p:cNvSpPr/>
          <p:nvPr/>
        </p:nvSpPr>
        <p:spPr>
          <a:xfrm>
            <a:off x="3016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2" name="object 32"/>
          <p:cNvSpPr/>
          <p:nvPr/>
        </p:nvSpPr>
        <p:spPr>
          <a:xfrm>
            <a:off x="3397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3" name="object 33"/>
          <p:cNvSpPr/>
          <p:nvPr/>
        </p:nvSpPr>
        <p:spPr>
          <a:xfrm>
            <a:off x="3397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4" name="object 34"/>
          <p:cNvSpPr/>
          <p:nvPr/>
        </p:nvSpPr>
        <p:spPr>
          <a:xfrm>
            <a:off x="3778243"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5" name="object 35"/>
          <p:cNvSpPr/>
          <p:nvPr/>
        </p:nvSpPr>
        <p:spPr>
          <a:xfrm>
            <a:off x="3778243"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6" name="object 36"/>
          <p:cNvSpPr txBox="1"/>
          <p:nvPr/>
        </p:nvSpPr>
        <p:spPr>
          <a:xfrm>
            <a:off x="4795986" y="3067851"/>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7" name="object 37"/>
          <p:cNvSpPr txBox="1"/>
          <p:nvPr/>
        </p:nvSpPr>
        <p:spPr>
          <a:xfrm>
            <a:off x="4370667" y="4535804"/>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8" name="object 38"/>
          <p:cNvSpPr txBox="1"/>
          <p:nvPr/>
        </p:nvSpPr>
        <p:spPr>
          <a:xfrm>
            <a:off x="5847792" y="2956181"/>
            <a:ext cx="3060700" cy="838563"/>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E.g. with </a:t>
            </a:r>
            <a:r>
              <a:rPr dirty="0">
                <a:latin typeface="Calibri" panose="020F0502020204030204" pitchFamily="34" charset="0"/>
                <a:cs typeface="Calibri" panose="020F0502020204030204" pitchFamily="34" charset="0"/>
              </a:rPr>
              <a:t>5</a:t>
            </a:r>
            <a:r>
              <a:rPr spc="-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filters,</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CONV layer </a:t>
            </a:r>
            <a:r>
              <a:rPr dirty="0">
                <a:latin typeface="Calibri" panose="020F0502020204030204" pitchFamily="34" charset="0"/>
                <a:cs typeface="Calibri" panose="020F0502020204030204" pitchFamily="34" charset="0"/>
              </a:rPr>
              <a:t>consists </a:t>
            </a:r>
            <a:r>
              <a:rPr spc="-5" dirty="0">
                <a:latin typeface="Calibri" panose="020F0502020204030204" pitchFamily="34" charset="0"/>
                <a:cs typeface="Calibri" panose="020F0502020204030204" pitchFamily="34" charset="0"/>
              </a:rPr>
              <a:t>of  neurons arranged in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3D grid  </a:t>
            </a:r>
            <a:r>
              <a:rPr dirty="0">
                <a:latin typeface="Calibri" panose="020F0502020204030204" pitchFamily="34" charset="0"/>
                <a:cs typeface="Calibri" panose="020F0502020204030204" pitchFamily="34" charset="0"/>
              </a:rPr>
              <a:t>(28x28x5)</a:t>
            </a:r>
          </a:p>
        </p:txBody>
      </p:sp>
      <p:sp>
        <p:nvSpPr>
          <p:cNvPr id="39" name="object 39"/>
          <p:cNvSpPr txBox="1"/>
          <p:nvPr/>
        </p:nvSpPr>
        <p:spPr>
          <a:xfrm>
            <a:off x="5847792" y="4337304"/>
            <a:ext cx="3186430" cy="852169"/>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There will be </a:t>
            </a:r>
            <a:r>
              <a:rPr dirty="0">
                <a:latin typeface="Calibri" panose="020F0502020204030204" pitchFamily="34" charset="0"/>
                <a:cs typeface="Calibri" panose="020F0502020204030204" pitchFamily="34" charset="0"/>
              </a:rPr>
              <a:t>5 </a:t>
            </a:r>
            <a:r>
              <a:rPr spc="-5" dirty="0">
                <a:latin typeface="Calibri" panose="020F0502020204030204" pitchFamily="34" charset="0"/>
                <a:cs typeface="Calibri" panose="020F0502020204030204" pitchFamily="34" charset="0"/>
              </a:rPr>
              <a:t>different  neurons all looking at the </a:t>
            </a:r>
            <a:r>
              <a:rPr dirty="0">
                <a:latin typeface="Calibri" panose="020F0502020204030204" pitchFamily="34" charset="0"/>
                <a:cs typeface="Calibri" panose="020F0502020204030204" pitchFamily="34" charset="0"/>
              </a:rPr>
              <a:t>same  region </a:t>
            </a:r>
            <a:r>
              <a:rPr spc="-5" dirty="0">
                <a:latin typeface="Calibri" panose="020F0502020204030204" pitchFamily="34" charset="0"/>
                <a:cs typeface="Calibri" panose="020F0502020204030204" pitchFamily="34" charset="0"/>
              </a:rPr>
              <a:t>in the input</a:t>
            </a:r>
            <a:r>
              <a:rPr spc="-40"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volume</a:t>
            </a:r>
          </a:p>
        </p:txBody>
      </p:sp>
      <p:sp>
        <p:nvSpPr>
          <p:cNvPr id="40" name="object 40"/>
          <p:cNvSpPr txBox="1"/>
          <p:nvPr/>
        </p:nvSpPr>
        <p:spPr>
          <a:xfrm>
            <a:off x="2679756" y="5017634"/>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5</a:t>
            </a:r>
          </a:p>
        </p:txBody>
      </p:sp>
      <p:sp>
        <p:nvSpPr>
          <p:cNvPr id="41" name="object 41"/>
          <p:cNvSpPr/>
          <p:nvPr/>
        </p:nvSpPr>
        <p:spPr>
          <a:xfrm>
            <a:off x="1750865" y="289199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42" name="object 42"/>
          <p:cNvSpPr/>
          <p:nvPr/>
        </p:nvSpPr>
        <p:spPr>
          <a:xfrm>
            <a:off x="3888818" y="2179347"/>
            <a:ext cx="713105" cy="2851150"/>
          </a:xfrm>
          <a:custGeom>
            <a:avLst/>
            <a:gdLst/>
            <a:ahLst/>
            <a:cxnLst/>
            <a:rect l="l" t="t" r="r" b="b"/>
            <a:pathLst>
              <a:path w="713104" h="2851150">
                <a:moveTo>
                  <a:pt x="0" y="2850594"/>
                </a:moveTo>
                <a:lnTo>
                  <a:pt x="0" y="712648"/>
                </a:lnTo>
                <a:lnTo>
                  <a:pt x="712648" y="0"/>
                </a:lnTo>
                <a:lnTo>
                  <a:pt x="712648" y="2137945"/>
                </a:lnTo>
                <a:lnTo>
                  <a:pt x="0" y="2850594"/>
                </a:lnTo>
                <a:close/>
              </a:path>
            </a:pathLst>
          </a:custGeom>
          <a:solidFill>
            <a:srgbClr val="A0AEC6">
              <a:alpha val="42689"/>
            </a:srgbClr>
          </a:solidFill>
        </p:spPr>
        <p:txBody>
          <a:bodyPr wrap="square" lIns="0" tIns="0" rIns="0" bIns="0" rtlCol="0"/>
          <a:lstStyle/>
          <a:p>
            <a:endParaRPr/>
          </a:p>
        </p:txBody>
      </p:sp>
      <p:sp>
        <p:nvSpPr>
          <p:cNvPr id="43" name="object 43"/>
          <p:cNvSpPr/>
          <p:nvPr/>
        </p:nvSpPr>
        <p:spPr>
          <a:xfrm>
            <a:off x="1750864" y="2179348"/>
            <a:ext cx="2851150" cy="713105"/>
          </a:xfrm>
          <a:custGeom>
            <a:avLst/>
            <a:gdLst/>
            <a:ahLst/>
            <a:cxnLst/>
            <a:rect l="l" t="t" r="r" b="b"/>
            <a:pathLst>
              <a:path w="2851150" h="713105">
                <a:moveTo>
                  <a:pt x="2137953" y="712648"/>
                </a:moveTo>
                <a:lnTo>
                  <a:pt x="0" y="712648"/>
                </a:lnTo>
                <a:lnTo>
                  <a:pt x="712648" y="0"/>
                </a:lnTo>
                <a:lnTo>
                  <a:pt x="2850601" y="0"/>
                </a:lnTo>
                <a:lnTo>
                  <a:pt x="2137953" y="712648"/>
                </a:lnTo>
                <a:close/>
              </a:path>
            </a:pathLst>
          </a:custGeom>
          <a:solidFill>
            <a:srgbClr val="D3E1F9">
              <a:alpha val="42689"/>
            </a:srgbClr>
          </a:solidFill>
        </p:spPr>
        <p:txBody>
          <a:bodyPr wrap="square" lIns="0" tIns="0" rIns="0" bIns="0" rtlCol="0"/>
          <a:lstStyle/>
          <a:p>
            <a:endParaRPr/>
          </a:p>
        </p:txBody>
      </p:sp>
      <p:sp>
        <p:nvSpPr>
          <p:cNvPr id="44" name="object 44"/>
          <p:cNvSpPr/>
          <p:nvPr/>
        </p:nvSpPr>
        <p:spPr>
          <a:xfrm>
            <a:off x="1750864" y="217934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45" name="object 45"/>
          <p:cNvSpPr/>
          <p:nvPr/>
        </p:nvSpPr>
        <p:spPr>
          <a:xfrm>
            <a:off x="1750864" y="217934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46" name="object 46"/>
          <p:cNvSpPr/>
          <p:nvPr/>
        </p:nvSpPr>
        <p:spPr>
          <a:xfrm>
            <a:off x="3888817" y="289199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47" name="object 4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97087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3072</a:t>
            </a:r>
            <a:endParaRPr dirty="0">
              <a:latin typeface="Calibri" panose="020F0502020204030204" pitchFamily="34" charset="0"/>
              <a:cs typeface="Calibri" panose="020F0502020204030204" pitchFamily="34" charset="0"/>
            </a:endParaRPr>
          </a:p>
        </p:txBody>
      </p:sp>
      <p:sp>
        <p:nvSpPr>
          <p:cNvPr id="3" name="object 3"/>
          <p:cNvSpPr txBox="1"/>
          <p:nvPr/>
        </p:nvSpPr>
        <p:spPr>
          <a:xfrm>
            <a:off x="173438" y="317794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1</a:t>
            </a:r>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32x32x3 image </a:t>
            </a:r>
            <a:r>
              <a:rPr sz="2400" dirty="0">
                <a:latin typeface="Calibri" panose="020F0502020204030204" pitchFamily="34" charset="0"/>
                <a:cs typeface="Calibri" panose="020F0502020204030204" pitchFamily="34" charset="0"/>
              </a:rPr>
              <a:t>-&gt; stretch </a:t>
            </a:r>
            <a:r>
              <a:rPr sz="2400" spc="-5" dirty="0">
                <a:latin typeface="Calibri" panose="020F0502020204030204" pitchFamily="34" charset="0"/>
                <a:cs typeface="Calibri" panose="020F0502020204030204" pitchFamily="34" charset="0"/>
              </a:rPr>
              <a:t>to 3072 </a:t>
            </a:r>
            <a:r>
              <a:rPr sz="2400" dirty="0">
                <a:latin typeface="Calibri" panose="020F0502020204030204" pitchFamily="34" charset="0"/>
                <a:cs typeface="Calibri" panose="020F0502020204030204" pitchFamily="34" charset="0"/>
              </a:rPr>
              <a:t>x</a:t>
            </a:r>
            <a:r>
              <a:rPr sz="2400" spc="-100" dirty="0">
                <a:latin typeface="Calibri" panose="020F0502020204030204" pitchFamily="34" charset="0"/>
                <a:cs typeface="Calibri" panose="020F0502020204030204" pitchFamily="34" charset="0"/>
              </a:rPr>
              <a:t> </a:t>
            </a:r>
            <a:r>
              <a:rPr sz="2400" dirty="0">
                <a:latin typeface="Calibri" panose="020F0502020204030204" pitchFamily="34" charset="0"/>
                <a:cs typeface="Calibri" panose="020F0502020204030204" pitchFamily="34" charset="0"/>
              </a:rPr>
              <a:t>1</a:t>
            </a: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Calibri" panose="020F0502020204030204" pitchFamily="34" charset="0"/>
                <a:cs typeface="Calibri" panose="020F0502020204030204" pitchFamily="34" charset="0"/>
              </a:rPr>
              <a:t>10 </a:t>
            </a:r>
            <a:r>
              <a:rPr dirty="0">
                <a:latin typeface="Calibri" panose="020F0502020204030204" pitchFamily="34" charset="0"/>
                <a:cs typeface="Calibri" panose="020F0502020204030204" pitchFamily="34" charset="0"/>
              </a:rPr>
              <a:t>x</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3072</a:t>
            </a:r>
            <a:endParaRPr dirty="0">
              <a:latin typeface="Calibri" panose="020F0502020204030204" pitchFamily="34" charset="0"/>
              <a:cs typeface="Calibri" panose="020F0502020204030204" pitchFamily="34" charset="0"/>
            </a:endParaRPr>
          </a:p>
          <a:p>
            <a:pPr algn="ctr">
              <a:spcBef>
                <a:spcPts val="15"/>
              </a:spcBef>
            </a:pPr>
            <a:r>
              <a:rPr spc="-5" dirty="0">
                <a:latin typeface="Calibri" panose="020F0502020204030204" pitchFamily="34" charset="0"/>
                <a:cs typeface="Calibri" panose="020F0502020204030204" pitchFamily="34" charset="0"/>
              </a:rPr>
              <a:t>weights</a:t>
            </a:r>
            <a:endParaRPr dirty="0">
              <a:latin typeface="Calibri" panose="020F0502020204030204" pitchFamily="34" charset="0"/>
              <a:cs typeface="Calibri" panose="020F0502020204030204" pitchFamily="34" charset="0"/>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activation</a:t>
            </a:r>
            <a:endParaRPr dirty="0">
              <a:latin typeface="Calibri" panose="020F0502020204030204" pitchFamily="34" charset="0"/>
              <a:cs typeface="Calibri" panose="020F0502020204030204" pitchFamily="34" charset="0"/>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input</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dirty="0">
                <a:solidFill>
                  <a:srgbClr val="0000FF"/>
                </a:solidFill>
                <a:latin typeface="Calibri" panose="020F0502020204030204" pitchFamily="34" charset="0"/>
                <a:cs typeface="Calibri" panose="020F0502020204030204" pitchFamily="34" charset="0"/>
              </a:rPr>
              <a:t>1</a:t>
            </a:r>
            <a:r>
              <a:rPr sz="1400" spc="-1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number:</a:t>
            </a:r>
            <a:endParaRPr sz="1400" dirty="0">
              <a:latin typeface="Calibri" panose="020F0502020204030204" pitchFamily="34" charset="0"/>
              <a:cs typeface="Calibri" panose="020F0502020204030204" pitchFamily="34" charset="0"/>
            </a:endParaRPr>
          </a:p>
          <a:p>
            <a:pPr marL="12700" marR="5080">
              <a:lnSpc>
                <a:spcPts val="1650"/>
              </a:lnSpc>
              <a:spcBef>
                <a:spcPts val="65"/>
              </a:spcBef>
            </a:pPr>
            <a:r>
              <a:rPr sz="1400" spc="-5" dirty="0">
                <a:solidFill>
                  <a:srgbClr val="0000FF"/>
                </a:solidFill>
                <a:latin typeface="Calibri" panose="020F0502020204030204" pitchFamily="34" charset="0"/>
                <a:cs typeface="Calibri" panose="020F0502020204030204" pitchFamily="34" charset="0"/>
              </a:rPr>
              <a:t>the </a:t>
            </a:r>
            <a:r>
              <a:rPr sz="1400" dirty="0">
                <a:solidFill>
                  <a:srgbClr val="0000FF"/>
                </a:solidFill>
                <a:latin typeface="Calibri" panose="020F0502020204030204" pitchFamily="34" charset="0"/>
                <a:cs typeface="Calibri" panose="020F0502020204030204" pitchFamily="34" charset="0"/>
              </a:rPr>
              <a:t>result </a:t>
            </a:r>
            <a:r>
              <a:rPr sz="1400" spc="-5" dirty="0">
                <a:solidFill>
                  <a:srgbClr val="0000FF"/>
                </a:solidFill>
                <a:latin typeface="Calibri" panose="020F0502020204030204" pitchFamily="34" charset="0"/>
                <a:cs typeface="Calibri" panose="020F0502020204030204" pitchFamily="34" charset="0"/>
              </a:rPr>
              <a:t>of taking </a:t>
            </a:r>
            <a:r>
              <a:rPr sz="1400" dirty="0">
                <a:solidFill>
                  <a:srgbClr val="0000FF"/>
                </a:solidFill>
                <a:latin typeface="Calibri" panose="020F0502020204030204" pitchFamily="34" charset="0"/>
                <a:cs typeface="Calibri" panose="020F0502020204030204" pitchFamily="34" charset="0"/>
              </a:rPr>
              <a:t>a </a:t>
            </a:r>
            <a:r>
              <a:rPr sz="1400" spc="-5" dirty="0">
                <a:solidFill>
                  <a:srgbClr val="0000FF"/>
                </a:solidFill>
                <a:latin typeface="Calibri" panose="020F0502020204030204" pitchFamily="34" charset="0"/>
                <a:cs typeface="Calibri" panose="020F0502020204030204" pitchFamily="34" charset="0"/>
              </a:rPr>
              <a:t>dot product  between </a:t>
            </a:r>
            <a:r>
              <a:rPr sz="1400" dirty="0">
                <a:solidFill>
                  <a:srgbClr val="0000FF"/>
                </a:solidFill>
                <a:latin typeface="Calibri" panose="020F0502020204030204" pitchFamily="34" charset="0"/>
                <a:cs typeface="Calibri" panose="020F0502020204030204" pitchFamily="34" charset="0"/>
              </a:rPr>
              <a:t>a row </a:t>
            </a:r>
            <a:r>
              <a:rPr sz="1400" spc="-5" dirty="0">
                <a:solidFill>
                  <a:srgbClr val="0000FF"/>
                </a:solidFill>
                <a:latin typeface="Calibri" panose="020F0502020204030204" pitchFamily="34" charset="0"/>
                <a:cs typeface="Calibri" panose="020F0502020204030204" pitchFamily="34" charset="0"/>
              </a:rPr>
              <a:t>of </a:t>
            </a:r>
            <a:r>
              <a:rPr sz="1400" dirty="0">
                <a:solidFill>
                  <a:srgbClr val="0000FF"/>
                </a:solidFill>
                <a:latin typeface="Calibri" panose="020F0502020204030204" pitchFamily="34" charset="0"/>
                <a:cs typeface="Calibri" panose="020F0502020204030204" pitchFamily="34" charset="0"/>
              </a:rPr>
              <a:t>W </a:t>
            </a:r>
            <a:r>
              <a:rPr sz="1400" spc="-5" dirty="0">
                <a:solidFill>
                  <a:srgbClr val="0000FF"/>
                </a:solidFill>
                <a:latin typeface="Calibri" panose="020F0502020204030204" pitchFamily="34" charset="0"/>
                <a:cs typeface="Calibri" panose="020F0502020204030204" pitchFamily="34" charset="0"/>
              </a:rPr>
              <a:t>and the</a:t>
            </a:r>
            <a:r>
              <a:rPr sz="1400" spc="-10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input  </a:t>
            </a:r>
            <a:r>
              <a:rPr sz="1400" dirty="0">
                <a:solidFill>
                  <a:srgbClr val="0000FF"/>
                </a:solidFill>
                <a:latin typeface="Calibri" panose="020F0502020204030204" pitchFamily="34" charset="0"/>
                <a:cs typeface="Calibri" panose="020F0502020204030204" pitchFamily="34" charset="0"/>
              </a:rPr>
              <a:t>(a </a:t>
            </a:r>
            <a:r>
              <a:rPr sz="1400" spc="-5" dirty="0">
                <a:solidFill>
                  <a:srgbClr val="0000FF"/>
                </a:solidFill>
                <a:latin typeface="Calibri" panose="020F0502020204030204" pitchFamily="34" charset="0"/>
                <a:cs typeface="Calibri" panose="020F0502020204030204" pitchFamily="34" charset="0"/>
              </a:rPr>
              <a:t>3072-dimensional dot</a:t>
            </a:r>
            <a:r>
              <a:rPr sz="1400" spc="-8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product)</a:t>
            </a:r>
            <a:endParaRPr sz="1400" dirty="0">
              <a:latin typeface="Calibri" panose="020F0502020204030204" pitchFamily="34" charset="0"/>
              <a:cs typeface="Calibri" panose="020F0502020204030204" pitchFamily="34" charset="0"/>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1</a:t>
            </a: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10</a:t>
            </a:r>
            <a:endParaRPr dirty="0">
              <a:latin typeface="Calibri" panose="020F0502020204030204" pitchFamily="34" charset="0"/>
              <a:cs typeface="Calibri" panose="020F0502020204030204" pitchFamily="34" charset="0"/>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a:p>
        </p:txBody>
      </p:sp>
      <p:sp>
        <p:nvSpPr>
          <p:cNvPr id="32" name="object 32"/>
          <p:cNvSpPr txBox="1"/>
          <p:nvPr/>
        </p:nvSpPr>
        <p:spPr>
          <a:xfrm>
            <a:off x="6576311" y="1324406"/>
            <a:ext cx="2053589" cy="1143902"/>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0000FF"/>
                </a:solidFill>
                <a:latin typeface="Calibri" panose="020F0502020204030204" pitchFamily="34" charset="0"/>
                <a:cs typeface="Calibri" panose="020F0502020204030204" pitchFamily="34" charset="0"/>
              </a:rPr>
              <a:t>Each neuron  looks at the</a:t>
            </a:r>
            <a:r>
              <a:rPr sz="2400" spc="-95"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full  input</a:t>
            </a:r>
            <a:r>
              <a:rPr sz="2400" spc="-30" dirty="0">
                <a:solidFill>
                  <a:srgbClr val="0000FF"/>
                </a:solidFill>
                <a:latin typeface="Calibri" panose="020F0502020204030204" pitchFamily="34" charset="0"/>
                <a:cs typeface="Calibri" panose="020F0502020204030204" pitchFamily="34" charset="0"/>
              </a:rPr>
              <a:t> </a:t>
            </a:r>
            <a:r>
              <a:rPr sz="2400" dirty="0">
                <a:solidFill>
                  <a:srgbClr val="0000FF"/>
                </a:solidFill>
                <a:latin typeface="Calibri" panose="020F0502020204030204" pitchFamily="34" charset="0"/>
                <a:cs typeface="Calibri" panose="020F0502020204030204" pitchFamily="34" charset="0"/>
              </a:rPr>
              <a:t>volume</a:t>
            </a:r>
            <a:endParaRPr sz="2400" dirty="0">
              <a:latin typeface="Calibri" panose="020F0502020204030204" pitchFamily="34" charset="0"/>
              <a:cs typeface="Calibri" panose="020F0502020204030204" pitchFamily="34" charset="0"/>
            </a:endParaRPr>
          </a:p>
        </p:txBody>
      </p:sp>
      <p:sp>
        <p:nvSpPr>
          <p:cNvPr id="33" name="object 3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9628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a:extLst>
              <a:ext uri="{FF2B5EF4-FFF2-40B4-BE49-F238E27FC236}">
                <a16:creationId xmlns:a16="http://schemas.microsoft.com/office/drawing/2014/main" id="{AE787FB2-DCD8-F95C-59F8-3804FD96CDB3}"/>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27650" name="群組 3">
            <a:extLst>
              <a:ext uri="{FF2B5EF4-FFF2-40B4-BE49-F238E27FC236}">
                <a16:creationId xmlns:a16="http://schemas.microsoft.com/office/drawing/2014/main" id="{BC60AF3B-1C8E-2F7D-B508-C278C3DE9F4C}"/>
              </a:ext>
            </a:extLst>
          </p:cNvPr>
          <p:cNvGrpSpPr>
            <a:grpSpLocks/>
          </p:cNvGrpSpPr>
          <p:nvPr/>
        </p:nvGrpSpPr>
        <p:grpSpPr bwMode="auto">
          <a:xfrm>
            <a:off x="749300" y="2274888"/>
            <a:ext cx="2906713" cy="3200400"/>
            <a:chOff x="-1626455" y="3999117"/>
            <a:chExt cx="2906568" cy="3201477"/>
          </a:xfrm>
        </p:grpSpPr>
        <p:pic>
          <p:nvPicPr>
            <p:cNvPr id="27678" name="圖片 4">
              <a:extLst>
                <a:ext uri="{FF2B5EF4-FFF2-40B4-BE49-F238E27FC236}">
                  <a16:creationId xmlns:a16="http://schemas.microsoft.com/office/drawing/2014/main" id="{DF064407-B261-AA5A-662E-DEAA950625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D86C7FBD-7C6F-47CB-39BA-935AE6D6A710}"/>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a:t>
              </a:r>
              <a:r>
                <a:rPr lang="en-US" altLang="zh-TW" sz="2000" dirty="0" err="1">
                  <a:solidFill>
                    <a:srgbClr val="000000"/>
                  </a:solidFill>
                  <a:latin typeface="Calibri Light" panose="020F0302020204030204" pitchFamily="34" charset="0"/>
                </a:rPr>
                <a:t>Feedforward</a:t>
              </a:r>
              <a:r>
                <a:rPr lang="en-US" altLang="zh-TW" sz="2000" dirty="0">
                  <a:solidFill>
                    <a:srgbClr val="000000"/>
                  </a:solidFill>
                  <a:latin typeface="Calibri Light" panose="020F0302020204030204" pitchFamily="34" charset="0"/>
                </a:rPr>
                <a:t> network</a:t>
              </a:r>
              <a:endParaRPr lang="zh-TW" altLang="en-US" sz="2000" dirty="0">
                <a:solidFill>
                  <a:srgbClr val="000000"/>
                </a:solidFill>
                <a:latin typeface="Calibri Light" panose="020F0302020204030204" pitchFamily="34" charset="0"/>
              </a:endParaRPr>
            </a:p>
          </p:txBody>
        </p:sp>
      </p:grpSp>
      <p:pic>
        <p:nvPicPr>
          <p:cNvPr id="27651" name="Picture 2" descr="http://s.hswstatic.com/gif/whiskers-sam.jpg">
            <a:extLst>
              <a:ext uri="{FF2B5EF4-FFF2-40B4-BE49-F238E27FC236}">
                <a16:creationId xmlns:a16="http://schemas.microsoft.com/office/drawing/2014/main" id="{7190F5C8-096B-AACE-9A48-0B6ECF47F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a:extLst>
              <a:ext uri="{FF2B5EF4-FFF2-40B4-BE49-F238E27FC236}">
                <a16:creationId xmlns:a16="http://schemas.microsoft.com/office/drawing/2014/main" id="{136871DD-9C24-F323-BFAA-EBC285C45160}"/>
              </a:ext>
            </a:extLst>
          </p:cNvPr>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cat dog ……</a:t>
            </a:r>
            <a:endParaRPr lang="zh-TW" altLang="en-US" dirty="0">
              <a:latin typeface="Calibri Light" panose="020F0302020204030204" pitchFamily="34" charset="0"/>
            </a:endParaRPr>
          </a:p>
        </p:txBody>
      </p:sp>
      <p:sp>
        <p:nvSpPr>
          <p:cNvPr id="10" name="矩形 10">
            <a:extLst>
              <a:ext uri="{FF2B5EF4-FFF2-40B4-BE49-F238E27FC236}">
                <a16:creationId xmlns:a16="http://schemas.microsoft.com/office/drawing/2014/main" id="{0852D0CF-0D05-33EB-932A-34EB0C011324}"/>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latin typeface="Calibri Light" panose="020F0302020204030204" pitchFamily="34" charset="0"/>
              </a:rPr>
              <a:t>Convolution</a:t>
            </a:r>
            <a:endParaRPr lang="zh-TW" altLang="en-US" sz="2000" dirty="0">
              <a:solidFill>
                <a:schemeClr val="tx1"/>
              </a:solidFill>
              <a:latin typeface="Calibri Light" panose="020F0302020204030204" pitchFamily="34" charset="0"/>
            </a:endParaRPr>
          </a:p>
        </p:txBody>
      </p:sp>
      <p:sp>
        <p:nvSpPr>
          <p:cNvPr id="11" name="矩形 12">
            <a:extLst>
              <a:ext uri="{FF2B5EF4-FFF2-40B4-BE49-F238E27FC236}">
                <a16:creationId xmlns:a16="http://schemas.microsoft.com/office/drawing/2014/main" id="{0849E82A-318E-19B3-D9FA-37D519978AD7}"/>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2" name="矩形 13">
            <a:extLst>
              <a:ext uri="{FF2B5EF4-FFF2-40B4-BE49-F238E27FC236}">
                <a16:creationId xmlns:a16="http://schemas.microsoft.com/office/drawing/2014/main" id="{FC98B7BF-BBB5-761A-C54C-563195FA9B19}"/>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3" name="矩形 14">
            <a:extLst>
              <a:ext uri="{FF2B5EF4-FFF2-40B4-BE49-F238E27FC236}">
                <a16:creationId xmlns:a16="http://schemas.microsoft.com/office/drawing/2014/main" id="{AF5227F4-6227-34B7-EE92-E0E1743EEE91}"/>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4" name="文字方塊 15">
            <a:extLst>
              <a:ext uri="{FF2B5EF4-FFF2-40B4-BE49-F238E27FC236}">
                <a16:creationId xmlns:a16="http://schemas.microsoft.com/office/drawing/2014/main" id="{7310E624-1A31-550C-F265-A566B9DA0BAB}"/>
              </a:ext>
            </a:extLst>
          </p:cNvPr>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Flattened</a:t>
            </a:r>
            <a:endParaRPr lang="zh-TW" altLang="en-US" sz="2000" dirty="0">
              <a:solidFill>
                <a:srgbClr val="000000"/>
              </a:solidFill>
              <a:latin typeface="Calibri Light" panose="020F0302020204030204" pitchFamily="34" charset="0"/>
            </a:endParaRPr>
          </a:p>
        </p:txBody>
      </p:sp>
      <p:sp>
        <p:nvSpPr>
          <p:cNvPr id="15" name="向下箭號 11">
            <a:extLst>
              <a:ext uri="{FF2B5EF4-FFF2-40B4-BE49-F238E27FC236}">
                <a16:creationId xmlns:a16="http://schemas.microsoft.com/office/drawing/2014/main" id="{8A127ED8-802B-60E9-1A5F-062419B30161}"/>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6" name="向下箭號 17">
            <a:extLst>
              <a:ext uri="{FF2B5EF4-FFF2-40B4-BE49-F238E27FC236}">
                <a16:creationId xmlns:a16="http://schemas.microsoft.com/office/drawing/2014/main" id="{39FFEFD9-CFD0-1B4A-736E-445267D569FB}"/>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向下箭號 18">
            <a:extLst>
              <a:ext uri="{FF2B5EF4-FFF2-40B4-BE49-F238E27FC236}">
                <a16:creationId xmlns:a16="http://schemas.microsoft.com/office/drawing/2014/main" id="{488D5A16-4395-2983-1CA2-B84FD15D91E0}"/>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向下箭號 19">
            <a:extLst>
              <a:ext uri="{FF2B5EF4-FFF2-40B4-BE49-F238E27FC236}">
                <a16:creationId xmlns:a16="http://schemas.microsoft.com/office/drawing/2014/main" id="{D4AEBB76-D07F-FFBD-498E-F77EBBF5C751}"/>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9" name="右彎箭號 16">
            <a:extLst>
              <a:ext uri="{FF2B5EF4-FFF2-40B4-BE49-F238E27FC236}">
                <a16:creationId xmlns:a16="http://schemas.microsoft.com/office/drawing/2014/main" id="{23FC4B72-7118-506A-414B-9D8F7CCEDE28}"/>
              </a:ext>
            </a:extLst>
          </p:cNvPr>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0" name="右彎箭號 21">
            <a:extLst>
              <a:ext uri="{FF2B5EF4-FFF2-40B4-BE49-F238E27FC236}">
                <a16:creationId xmlns:a16="http://schemas.microsoft.com/office/drawing/2014/main" id="{584EB666-3152-F346-DB53-88AC4D0B2E04}"/>
              </a:ext>
            </a:extLst>
          </p:cNvPr>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7674" name="文字方塊 20">
            <a:extLst>
              <a:ext uri="{FF2B5EF4-FFF2-40B4-BE49-F238E27FC236}">
                <a16:creationId xmlns:a16="http://schemas.microsoft.com/office/drawing/2014/main" id="{7AB3CB20-BF72-37BC-873A-C3A799575B38}"/>
              </a:ext>
            </a:extLst>
          </p:cNvPr>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Can repeat many times</a:t>
            </a:r>
            <a:endParaRPr lang="zh-TW" altLang="en-US" dirty="0">
              <a:latin typeface="Calibri Light" panose="020F0302020204030204" pitchFamily="34" charset="0"/>
            </a:endParaRPr>
          </a:p>
        </p:txBody>
      </p:sp>
      <p:sp>
        <p:nvSpPr>
          <p:cNvPr id="22" name="左大括弧 22">
            <a:extLst>
              <a:ext uri="{FF2B5EF4-FFF2-40B4-BE49-F238E27FC236}">
                <a16:creationId xmlns:a16="http://schemas.microsoft.com/office/drawing/2014/main" id="{39CB1785-8607-A8E4-A32A-26ED6D593945}"/>
              </a:ext>
            </a:extLst>
          </p:cNvPr>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dirty="0">
              <a:latin typeface="Calibri Light" panose="020F0302020204030204" pitchFamily="34" charset="0"/>
            </a:endParaRPr>
          </a:p>
        </p:txBody>
      </p:sp>
      <p:sp>
        <p:nvSpPr>
          <p:cNvPr id="23" name="矩形 23">
            <a:extLst>
              <a:ext uri="{FF2B5EF4-FFF2-40B4-BE49-F238E27FC236}">
                <a16:creationId xmlns:a16="http://schemas.microsoft.com/office/drawing/2014/main" id="{4BA7B6E0-E1EC-4DCB-2B1D-1761EE235F5B}"/>
              </a:ext>
            </a:extLst>
          </p:cNvPr>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 name="矩形 25">
            <a:extLst>
              <a:ext uri="{FF2B5EF4-FFF2-40B4-BE49-F238E27FC236}">
                <a16:creationId xmlns:a16="http://schemas.microsoft.com/office/drawing/2014/main" id="{A28A64CC-0196-BA27-CDA0-DF142F68C0A2}"/>
              </a:ext>
            </a:extLst>
          </p:cNvPr>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1293797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a:extLst>
              <a:ext uri="{FF2B5EF4-FFF2-40B4-BE49-F238E27FC236}">
                <a16:creationId xmlns:a16="http://schemas.microsoft.com/office/drawing/2014/main" id="{38017193-DF54-7E9D-7317-1BAFB339A2DD}"/>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Why Pooling</a:t>
            </a:r>
            <a:endParaRPr lang="zh-TW" altLang="en-US">
              <a:ea typeface="ＭＳ Ｐゴシック" panose="020B0600070205080204" pitchFamily="34" charset="-128"/>
            </a:endParaRPr>
          </a:p>
        </p:txBody>
      </p:sp>
      <p:sp>
        <p:nvSpPr>
          <p:cNvPr id="29698" name="內容版面配置區 2">
            <a:extLst>
              <a:ext uri="{FF2B5EF4-FFF2-40B4-BE49-F238E27FC236}">
                <a16:creationId xmlns:a16="http://schemas.microsoft.com/office/drawing/2014/main" id="{66A12519-F1F7-7B27-8C2D-7771058FA204}"/>
              </a:ext>
            </a:extLst>
          </p:cNvPr>
          <p:cNvSpPr>
            <a:spLocks noGrp="1"/>
          </p:cNvSpPr>
          <p:nvPr>
            <p:ph idx="1"/>
          </p:nvPr>
        </p:nvSpPr>
        <p:spPr>
          <a:xfrm>
            <a:off x="628650" y="1825625"/>
            <a:ext cx="7886700" cy="4351338"/>
          </a:xfrm>
        </p:spPr>
        <p:txBody>
          <a:bodyPr/>
          <a:lstStyle/>
          <a:p>
            <a:r>
              <a:rPr lang="en-US" altLang="zh-TW" sz="2800">
                <a:ea typeface="ＭＳ Ｐゴシック" panose="020B0600070205080204" pitchFamily="34" charset="-128"/>
              </a:rPr>
              <a:t>Subsampling pixels will not change the object</a:t>
            </a:r>
            <a:endParaRPr lang="zh-TW" altLang="en-US" sz="2800">
              <a:ea typeface="ＭＳ Ｐゴシック" panose="020B0600070205080204" pitchFamily="34" charset="-128"/>
            </a:endParaRPr>
          </a:p>
        </p:txBody>
      </p:sp>
      <p:pic>
        <p:nvPicPr>
          <p:cNvPr id="6" name="Picture 2" descr="http://insider.si.edu/wordpress/wp-content/uploads/2016/04/Mountain_Bluebird.jpg">
            <a:extLst>
              <a:ext uri="{FF2B5EF4-FFF2-40B4-BE49-F238E27FC236}">
                <a16:creationId xmlns:a16="http://schemas.microsoft.com/office/drawing/2014/main" id="{4A450CF0-8268-C424-4512-423C3EE6E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id="{7B2964BB-9D1D-7F95-D687-EF7879A9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id="{5F1625DD-86AC-E366-7514-16399DB94563}"/>
              </a:ext>
            </a:extLst>
          </p:cNvPr>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9" name="文字方塊 5">
            <a:extLst>
              <a:ext uri="{FF2B5EF4-FFF2-40B4-BE49-F238E27FC236}">
                <a16:creationId xmlns:a16="http://schemas.microsoft.com/office/drawing/2014/main" id="{A6485CB0-EA36-0B36-FA66-7D27F5CF902F}"/>
              </a:ext>
            </a:extLst>
          </p:cNvPr>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Subsampling</a:t>
            </a:r>
            <a:endParaRPr lang="zh-TW" altLang="en-US" dirty="0">
              <a:solidFill>
                <a:srgbClr val="FF0000"/>
              </a:solidFill>
              <a:latin typeface="Calibri Light" panose="020F0302020204030204" pitchFamily="34" charset="0"/>
            </a:endParaRPr>
          </a:p>
        </p:txBody>
      </p:sp>
      <p:sp>
        <p:nvSpPr>
          <p:cNvPr id="10" name="文字方塊 6">
            <a:extLst>
              <a:ext uri="{FF2B5EF4-FFF2-40B4-BE49-F238E27FC236}">
                <a16:creationId xmlns:a16="http://schemas.microsoft.com/office/drawing/2014/main" id="{7DFA4E3B-CD12-6679-9E2D-6815535F4BF2}"/>
              </a:ext>
            </a:extLst>
          </p:cNvPr>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bird</a:t>
            </a:r>
            <a:endParaRPr lang="zh-TW" altLang="en-US" sz="2800" dirty="0">
              <a:latin typeface="Calibri Light" panose="020F0302020204030204" pitchFamily="34" charset="0"/>
            </a:endParaRPr>
          </a:p>
        </p:txBody>
      </p:sp>
      <p:sp>
        <p:nvSpPr>
          <p:cNvPr id="11" name="文字方塊 8">
            <a:extLst>
              <a:ext uri="{FF2B5EF4-FFF2-40B4-BE49-F238E27FC236}">
                <a16:creationId xmlns:a16="http://schemas.microsoft.com/office/drawing/2014/main" id="{00DCEDFF-8B31-34E8-F88D-77139C87E1FE}"/>
              </a:ext>
            </a:extLst>
          </p:cNvPr>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bird</a:t>
            </a:r>
            <a:endParaRPr lang="zh-TW" altLang="en-US" sz="2800" dirty="0">
              <a:latin typeface="Calibri Light" panose="020F0302020204030204" pitchFamily="34" charset="0"/>
            </a:endParaRPr>
          </a:p>
        </p:txBody>
      </p:sp>
      <p:sp>
        <p:nvSpPr>
          <p:cNvPr id="12" name="文字方塊 7">
            <a:extLst>
              <a:ext uri="{FF2B5EF4-FFF2-40B4-BE49-F238E27FC236}">
                <a16:creationId xmlns:a16="http://schemas.microsoft.com/office/drawing/2014/main" id="{79E027D6-0FFD-9BD3-096E-31796BAAB8BB}"/>
              </a:ext>
            </a:extLst>
          </p:cNvPr>
          <p:cNvSpPr txBox="1">
            <a:spLocks noChangeArrowheads="1"/>
          </p:cNvSpPr>
          <p:nvPr/>
        </p:nvSpPr>
        <p:spPr bwMode="auto">
          <a:xfrm>
            <a:off x="779463" y="5511800"/>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We can subsample the pixels to make image smaller</a:t>
            </a:r>
            <a:endParaRPr lang="zh-TW" altLang="en-US" dirty="0">
              <a:latin typeface="Calibri Light" panose="020F0302020204030204" pitchFamily="34" charset="0"/>
            </a:endParaRPr>
          </a:p>
        </p:txBody>
      </p:sp>
      <p:sp>
        <p:nvSpPr>
          <p:cNvPr id="13" name="文字方塊 12">
            <a:extLst>
              <a:ext uri="{FF2B5EF4-FFF2-40B4-BE49-F238E27FC236}">
                <a16:creationId xmlns:a16="http://schemas.microsoft.com/office/drawing/2014/main" id="{8FC02486-366C-91C7-36B1-35196A0A5268}"/>
              </a:ext>
            </a:extLst>
          </p:cNvPr>
          <p:cNvSpPr txBox="1">
            <a:spLocks noChangeArrowheads="1"/>
          </p:cNvSpPr>
          <p:nvPr/>
        </p:nvSpPr>
        <p:spPr bwMode="auto">
          <a:xfrm>
            <a:off x="1876425" y="6021388"/>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fewer parameters to characterize the image</a:t>
            </a:r>
            <a:endParaRPr lang="zh-TW" altLang="en-US" dirty="0">
              <a:latin typeface="Calibri Light" panose="020F0302020204030204" pitchFamily="34" charset="0"/>
            </a:endParaRPr>
          </a:p>
        </p:txBody>
      </p:sp>
      <p:sp>
        <p:nvSpPr>
          <p:cNvPr id="14" name="向右箭號 11">
            <a:extLst>
              <a:ext uri="{FF2B5EF4-FFF2-40B4-BE49-F238E27FC236}">
                <a16:creationId xmlns:a16="http://schemas.microsoft.com/office/drawing/2014/main" id="{4A598245-FD2E-F86D-C112-0141A59F21C2}"/>
              </a:ext>
            </a:extLst>
          </p:cNvPr>
          <p:cNvSpPr/>
          <p:nvPr/>
        </p:nvSpPr>
        <p:spPr>
          <a:xfrm>
            <a:off x="955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341961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a:extLst>
              <a:ext uri="{FF2B5EF4-FFF2-40B4-BE49-F238E27FC236}">
                <a16:creationId xmlns:a16="http://schemas.microsoft.com/office/drawing/2014/main" id="{52B4CE20-0A0F-4D5F-EEAC-F5DC5BB4ACFF}"/>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Pooling</a:t>
            </a:r>
            <a:endParaRPr lang="zh-TW" altLang="en-US" dirty="0">
              <a:ea typeface="ＭＳ Ｐゴシック" panose="020B0600070205080204" pitchFamily="34" charset="-128"/>
            </a:endParaRPr>
          </a:p>
        </p:txBody>
      </p:sp>
      <p:sp>
        <p:nvSpPr>
          <p:cNvPr id="5" name="橢圓 11">
            <a:extLst>
              <a:ext uri="{FF2B5EF4-FFF2-40B4-BE49-F238E27FC236}">
                <a16:creationId xmlns:a16="http://schemas.microsoft.com/office/drawing/2014/main" id="{D9074F4C-579D-EEEC-9496-9E03E93F12F5}"/>
              </a:ext>
            </a:extLst>
          </p:cNvPr>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6" name="橢圓 12">
            <a:extLst>
              <a:ext uri="{FF2B5EF4-FFF2-40B4-BE49-F238E27FC236}">
                <a16:creationId xmlns:a16="http://schemas.microsoft.com/office/drawing/2014/main" id="{A6073207-5E3D-628B-9B14-BAD0446193DD}"/>
              </a:ext>
            </a:extLst>
          </p:cNvPr>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7" name="橢圓 13">
            <a:extLst>
              <a:ext uri="{FF2B5EF4-FFF2-40B4-BE49-F238E27FC236}">
                <a16:creationId xmlns:a16="http://schemas.microsoft.com/office/drawing/2014/main" id="{3DCBB10B-1D93-5706-D8F5-A6197435F071}"/>
              </a:ext>
            </a:extLst>
          </p:cNvPr>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8" name="橢圓 14">
            <a:extLst>
              <a:ext uri="{FF2B5EF4-FFF2-40B4-BE49-F238E27FC236}">
                <a16:creationId xmlns:a16="http://schemas.microsoft.com/office/drawing/2014/main" id="{27737A98-1938-5B59-4787-0555F60B6E17}"/>
              </a:ext>
            </a:extLst>
          </p:cNvPr>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9" name="橢圓 15">
            <a:extLst>
              <a:ext uri="{FF2B5EF4-FFF2-40B4-BE49-F238E27FC236}">
                <a16:creationId xmlns:a16="http://schemas.microsoft.com/office/drawing/2014/main" id="{E656DCA8-95DE-8E92-D948-E510B5B958AD}"/>
              </a:ext>
            </a:extLst>
          </p:cNvPr>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0" name="橢圓 16">
            <a:extLst>
              <a:ext uri="{FF2B5EF4-FFF2-40B4-BE49-F238E27FC236}">
                <a16:creationId xmlns:a16="http://schemas.microsoft.com/office/drawing/2014/main" id="{05F4B508-5281-28BE-DD05-F3D2E49E784A}"/>
              </a:ext>
            </a:extLst>
          </p:cNvPr>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1" name="橢圓 17">
            <a:extLst>
              <a:ext uri="{FF2B5EF4-FFF2-40B4-BE49-F238E27FC236}">
                <a16:creationId xmlns:a16="http://schemas.microsoft.com/office/drawing/2014/main" id="{A26E1866-2138-4D24-0306-50C2CB446D38}"/>
              </a:ext>
            </a:extLst>
          </p:cNvPr>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2" name="橢圓 18">
            <a:extLst>
              <a:ext uri="{FF2B5EF4-FFF2-40B4-BE49-F238E27FC236}">
                <a16:creationId xmlns:a16="http://schemas.microsoft.com/office/drawing/2014/main" id="{C3584050-A828-BADF-5F1D-576EDF32B3C0}"/>
              </a:ext>
            </a:extLst>
          </p:cNvPr>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3" name="橢圓 19">
            <a:extLst>
              <a:ext uri="{FF2B5EF4-FFF2-40B4-BE49-F238E27FC236}">
                <a16:creationId xmlns:a16="http://schemas.microsoft.com/office/drawing/2014/main" id="{9817C4DA-8C4E-FBB9-436E-FAC90F71EE91}"/>
              </a:ext>
            </a:extLst>
          </p:cNvPr>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4" name="橢圓 20">
            <a:extLst>
              <a:ext uri="{FF2B5EF4-FFF2-40B4-BE49-F238E27FC236}">
                <a16:creationId xmlns:a16="http://schemas.microsoft.com/office/drawing/2014/main" id="{EC272A8C-2EE8-F96A-3E81-AF5E3E9A1EE8}"/>
              </a:ext>
            </a:extLst>
          </p:cNvPr>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21">
            <a:extLst>
              <a:ext uri="{FF2B5EF4-FFF2-40B4-BE49-F238E27FC236}">
                <a16:creationId xmlns:a16="http://schemas.microsoft.com/office/drawing/2014/main" id="{AF824418-65BA-1521-636B-8095FD9E97CB}"/>
              </a:ext>
            </a:extLst>
          </p:cNvPr>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6" name="橢圓 22">
            <a:extLst>
              <a:ext uri="{FF2B5EF4-FFF2-40B4-BE49-F238E27FC236}">
                <a16:creationId xmlns:a16="http://schemas.microsoft.com/office/drawing/2014/main" id="{D48821A2-DBB1-023B-71B3-AD19D7603E87}"/>
              </a:ext>
            </a:extLst>
          </p:cNvPr>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7" name="橢圓 23">
            <a:extLst>
              <a:ext uri="{FF2B5EF4-FFF2-40B4-BE49-F238E27FC236}">
                <a16:creationId xmlns:a16="http://schemas.microsoft.com/office/drawing/2014/main" id="{66D7C05A-8CFF-76FF-52EC-2A46FA8C5BC9}"/>
              </a:ext>
            </a:extLst>
          </p:cNvPr>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8" name="橢圓 24">
            <a:extLst>
              <a:ext uri="{FF2B5EF4-FFF2-40B4-BE49-F238E27FC236}">
                <a16:creationId xmlns:a16="http://schemas.microsoft.com/office/drawing/2014/main" id="{CBC9BB4F-9AD0-1462-DB73-F01E8D6754C9}"/>
              </a:ext>
            </a:extLst>
          </p:cNvPr>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19" name="橢圓 25">
            <a:extLst>
              <a:ext uri="{FF2B5EF4-FFF2-40B4-BE49-F238E27FC236}">
                <a16:creationId xmlns:a16="http://schemas.microsoft.com/office/drawing/2014/main" id="{78609479-2B5D-15EF-4FD6-77F62DB37CCC}"/>
              </a:ext>
            </a:extLst>
          </p:cNvPr>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0" name="橢圓 26">
            <a:extLst>
              <a:ext uri="{FF2B5EF4-FFF2-40B4-BE49-F238E27FC236}">
                <a16:creationId xmlns:a16="http://schemas.microsoft.com/office/drawing/2014/main" id="{605ECA8C-097E-E0B2-35D9-31F474563F73}"/>
              </a:ext>
            </a:extLst>
          </p:cNvPr>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graphicFrame>
        <p:nvGraphicFramePr>
          <p:cNvPr id="21" name="表格 34">
            <a:extLst>
              <a:ext uri="{FF2B5EF4-FFF2-40B4-BE49-F238E27FC236}">
                <a16:creationId xmlns:a16="http://schemas.microsoft.com/office/drawing/2014/main" id="{F9ABAA47-ADB6-395B-CD90-DAFF22D3D11E}"/>
              </a:ext>
            </a:extLst>
          </p:cNvPr>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a:extLst>
              <a:ext uri="{FF2B5EF4-FFF2-40B4-BE49-F238E27FC236}">
                <a16:creationId xmlns:a16="http://schemas.microsoft.com/office/drawing/2014/main" id="{C93D7885-D600-0CD8-31CC-456ECC15DBAF}"/>
              </a:ext>
            </a:extLst>
          </p:cNvPr>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sp>
        <p:nvSpPr>
          <p:cNvPr id="23" name="橢圓 41">
            <a:extLst>
              <a:ext uri="{FF2B5EF4-FFF2-40B4-BE49-F238E27FC236}">
                <a16:creationId xmlns:a16="http://schemas.microsoft.com/office/drawing/2014/main" id="{5395E274-DAF1-0942-670F-4D1FB09A3314}"/>
              </a:ext>
            </a:extLst>
          </p:cNvPr>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4" name="橢圓 42">
            <a:extLst>
              <a:ext uri="{FF2B5EF4-FFF2-40B4-BE49-F238E27FC236}">
                <a16:creationId xmlns:a16="http://schemas.microsoft.com/office/drawing/2014/main" id="{80B4F6BE-15B6-E1D8-9F83-C03894A68794}"/>
              </a:ext>
            </a:extLst>
          </p:cNvPr>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5" name="橢圓 43">
            <a:extLst>
              <a:ext uri="{FF2B5EF4-FFF2-40B4-BE49-F238E27FC236}">
                <a16:creationId xmlns:a16="http://schemas.microsoft.com/office/drawing/2014/main" id="{E29FDB3C-6C41-AB56-5145-AF40A9E5F1C1}"/>
              </a:ext>
            </a:extLst>
          </p:cNvPr>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橢圓 44">
            <a:extLst>
              <a:ext uri="{FF2B5EF4-FFF2-40B4-BE49-F238E27FC236}">
                <a16:creationId xmlns:a16="http://schemas.microsoft.com/office/drawing/2014/main" id="{81609484-AD16-D62A-F965-6993291D4B8F}"/>
              </a:ext>
            </a:extLst>
          </p:cNvPr>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7" name="橢圓 45">
            <a:extLst>
              <a:ext uri="{FF2B5EF4-FFF2-40B4-BE49-F238E27FC236}">
                <a16:creationId xmlns:a16="http://schemas.microsoft.com/office/drawing/2014/main" id="{6DC0237F-7DB0-2547-6A39-6D70D40F662C}"/>
              </a:ext>
            </a:extLst>
          </p:cNvPr>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8" name="橢圓 46">
            <a:extLst>
              <a:ext uri="{FF2B5EF4-FFF2-40B4-BE49-F238E27FC236}">
                <a16:creationId xmlns:a16="http://schemas.microsoft.com/office/drawing/2014/main" id="{66C616FF-5DD2-8016-3EEA-EC6CAC437474}"/>
              </a:ext>
            </a:extLst>
          </p:cNvPr>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9" name="橢圓 47">
            <a:extLst>
              <a:ext uri="{FF2B5EF4-FFF2-40B4-BE49-F238E27FC236}">
                <a16:creationId xmlns:a16="http://schemas.microsoft.com/office/drawing/2014/main" id="{30A5F3AA-DA60-39E0-7CC4-9B2D94862185}"/>
              </a:ext>
            </a:extLst>
          </p:cNvPr>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0" name="橢圓 48">
            <a:extLst>
              <a:ext uri="{FF2B5EF4-FFF2-40B4-BE49-F238E27FC236}">
                <a16:creationId xmlns:a16="http://schemas.microsoft.com/office/drawing/2014/main" id="{C3241710-E462-05CC-30A5-FD03117DC091}"/>
              </a:ext>
            </a:extLst>
          </p:cNvPr>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1" name="橢圓 49">
            <a:extLst>
              <a:ext uri="{FF2B5EF4-FFF2-40B4-BE49-F238E27FC236}">
                <a16:creationId xmlns:a16="http://schemas.microsoft.com/office/drawing/2014/main" id="{AC2A15F5-9FFA-2E9C-F0A9-C70A773E8006}"/>
              </a:ext>
            </a:extLst>
          </p:cNvPr>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2" name="橢圓 50">
            <a:extLst>
              <a:ext uri="{FF2B5EF4-FFF2-40B4-BE49-F238E27FC236}">
                <a16:creationId xmlns:a16="http://schemas.microsoft.com/office/drawing/2014/main" id="{6A9EBEB9-A278-5B94-60AE-7630F97C4B08}"/>
              </a:ext>
            </a:extLst>
          </p:cNvPr>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3" name="橢圓 51">
            <a:extLst>
              <a:ext uri="{FF2B5EF4-FFF2-40B4-BE49-F238E27FC236}">
                <a16:creationId xmlns:a16="http://schemas.microsoft.com/office/drawing/2014/main" id="{A32912C4-5E15-6703-5DE0-C51BFC8AAB63}"/>
              </a:ext>
            </a:extLst>
          </p:cNvPr>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4" name="橢圓 52">
            <a:extLst>
              <a:ext uri="{FF2B5EF4-FFF2-40B4-BE49-F238E27FC236}">
                <a16:creationId xmlns:a16="http://schemas.microsoft.com/office/drawing/2014/main" id="{E44032E1-38B3-564B-1512-230D7E681519}"/>
              </a:ext>
            </a:extLst>
          </p:cNvPr>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5" name="橢圓 53">
            <a:extLst>
              <a:ext uri="{FF2B5EF4-FFF2-40B4-BE49-F238E27FC236}">
                <a16:creationId xmlns:a16="http://schemas.microsoft.com/office/drawing/2014/main" id="{EC8AA95C-BF81-4B79-723B-D2CA4FF08E33}"/>
              </a:ext>
            </a:extLst>
          </p:cNvPr>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6" name="橢圓 54">
            <a:extLst>
              <a:ext uri="{FF2B5EF4-FFF2-40B4-BE49-F238E27FC236}">
                <a16:creationId xmlns:a16="http://schemas.microsoft.com/office/drawing/2014/main" id="{FE2EC6F4-11F1-55A1-8707-5AA0E1144A7C}"/>
              </a:ext>
            </a:extLst>
          </p:cNvPr>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37" name="橢圓 55">
            <a:extLst>
              <a:ext uri="{FF2B5EF4-FFF2-40B4-BE49-F238E27FC236}">
                <a16:creationId xmlns:a16="http://schemas.microsoft.com/office/drawing/2014/main" id="{F189E488-855E-25D5-45BB-C3F3E2CCDFCF}"/>
              </a:ext>
            </a:extLst>
          </p:cNvPr>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-4</a:t>
            </a:r>
            <a:endParaRPr lang="zh-TW" altLang="en-US" dirty="0">
              <a:solidFill>
                <a:srgbClr val="000000"/>
              </a:solidFill>
              <a:latin typeface="Calibri Light" panose="020F0302020204030204" pitchFamily="34" charset="0"/>
            </a:endParaRPr>
          </a:p>
        </p:txBody>
      </p:sp>
      <p:sp>
        <p:nvSpPr>
          <p:cNvPr id="38" name="橢圓 56">
            <a:extLst>
              <a:ext uri="{FF2B5EF4-FFF2-40B4-BE49-F238E27FC236}">
                <a16:creationId xmlns:a16="http://schemas.microsoft.com/office/drawing/2014/main" id="{E068B3A2-BE7E-983B-34C8-492E579636AE}"/>
              </a:ext>
            </a:extLst>
          </p:cNvPr>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graphicFrame>
        <p:nvGraphicFramePr>
          <p:cNvPr id="39" name="表格 57">
            <a:extLst>
              <a:ext uri="{FF2B5EF4-FFF2-40B4-BE49-F238E27FC236}">
                <a16:creationId xmlns:a16="http://schemas.microsoft.com/office/drawing/2014/main" id="{FAB5EE47-EAE3-70A2-2E3C-8B0A0FAAA538}"/>
              </a:ext>
            </a:extLst>
          </p:cNvPr>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a:extLst>
              <a:ext uri="{FF2B5EF4-FFF2-40B4-BE49-F238E27FC236}">
                <a16:creationId xmlns:a16="http://schemas.microsoft.com/office/drawing/2014/main" id="{F4003624-8C5B-0E46-11A1-F2DDA1105883}"/>
              </a:ext>
            </a:extLst>
          </p:cNvPr>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41" name="矩形 2">
            <a:extLst>
              <a:ext uri="{FF2B5EF4-FFF2-40B4-BE49-F238E27FC236}">
                <a16:creationId xmlns:a16="http://schemas.microsoft.com/office/drawing/2014/main" id="{D8D655B7-D9AC-A1AB-9DFB-8AF029AF1AC4}"/>
              </a:ext>
            </a:extLst>
          </p:cNvPr>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2" name="矩形 67">
            <a:extLst>
              <a:ext uri="{FF2B5EF4-FFF2-40B4-BE49-F238E27FC236}">
                <a16:creationId xmlns:a16="http://schemas.microsoft.com/office/drawing/2014/main" id="{78C649B0-9FF5-25ED-E5EA-B083470A9241}"/>
              </a:ext>
            </a:extLst>
          </p:cNvPr>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3" name="矩形 68">
            <a:extLst>
              <a:ext uri="{FF2B5EF4-FFF2-40B4-BE49-F238E27FC236}">
                <a16:creationId xmlns:a16="http://schemas.microsoft.com/office/drawing/2014/main" id="{A6AA30A0-5859-2BDA-43C1-B0F88CE7F7F8}"/>
              </a:ext>
            </a:extLst>
          </p:cNvPr>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4" name="矩形 69">
            <a:extLst>
              <a:ext uri="{FF2B5EF4-FFF2-40B4-BE49-F238E27FC236}">
                <a16:creationId xmlns:a16="http://schemas.microsoft.com/office/drawing/2014/main" id="{0238BA7A-0D3B-2C15-9366-39E84228FA10}"/>
              </a:ext>
            </a:extLst>
          </p:cNvPr>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5" name="矩形 70">
            <a:extLst>
              <a:ext uri="{FF2B5EF4-FFF2-40B4-BE49-F238E27FC236}">
                <a16:creationId xmlns:a16="http://schemas.microsoft.com/office/drawing/2014/main" id="{C8AE956D-8CC7-4B47-E6EA-7E0BF76B144A}"/>
              </a:ext>
            </a:extLst>
          </p:cNvPr>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6" name="矩形 71">
            <a:extLst>
              <a:ext uri="{FF2B5EF4-FFF2-40B4-BE49-F238E27FC236}">
                <a16:creationId xmlns:a16="http://schemas.microsoft.com/office/drawing/2014/main" id="{0E2BFFFB-D719-D94E-CA59-4820709496BB}"/>
              </a:ext>
            </a:extLst>
          </p:cNvPr>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7" name="矩形 72">
            <a:extLst>
              <a:ext uri="{FF2B5EF4-FFF2-40B4-BE49-F238E27FC236}">
                <a16:creationId xmlns:a16="http://schemas.microsoft.com/office/drawing/2014/main" id="{72FEC4EB-5A89-B07B-6E2C-F5EFB786121A}"/>
              </a:ext>
            </a:extLst>
          </p:cNvPr>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8" name="矩形 73">
            <a:extLst>
              <a:ext uri="{FF2B5EF4-FFF2-40B4-BE49-F238E27FC236}">
                <a16:creationId xmlns:a16="http://schemas.microsoft.com/office/drawing/2014/main" id="{ACCB7C1A-9998-B766-BB41-25C83394368A}"/>
              </a:ext>
            </a:extLst>
          </p:cNvPr>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82520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Autoencoders (CAE) with Tensorflow | by mrgrhn | Artificial  Intelligence in Plain English">
            <a:extLst>
              <a:ext uri="{FF2B5EF4-FFF2-40B4-BE49-F238E27FC236}">
                <a16:creationId xmlns:a16="http://schemas.microsoft.com/office/drawing/2014/main" id="{451C1459-3AAA-0F99-C78B-122EE4E1A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55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58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a:extLst>
              <a:ext uri="{FF2B5EF4-FFF2-40B4-BE49-F238E27FC236}">
                <a16:creationId xmlns:a16="http://schemas.microsoft.com/office/drawing/2014/main" id="{3FDA4386-1DC2-B665-5FDC-56FD7947A5AD}"/>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pic>
        <p:nvPicPr>
          <p:cNvPr id="32770" name="Picture 2" descr="http://s.hswstatic.com/gif/whiskers-sam.jpg">
            <a:extLst>
              <a:ext uri="{FF2B5EF4-FFF2-40B4-BE49-F238E27FC236}">
                <a16:creationId xmlns:a16="http://schemas.microsoft.com/office/drawing/2014/main" id="{43A59EC6-4CD0-C8C5-52B9-04FD65680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a:extLst>
              <a:ext uri="{FF2B5EF4-FFF2-40B4-BE49-F238E27FC236}">
                <a16:creationId xmlns:a16="http://schemas.microsoft.com/office/drawing/2014/main" id="{53179827-0DC5-BF74-C8A0-35A179993D92}"/>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7" name="矩形 12">
            <a:extLst>
              <a:ext uri="{FF2B5EF4-FFF2-40B4-BE49-F238E27FC236}">
                <a16:creationId xmlns:a16="http://schemas.microsoft.com/office/drawing/2014/main" id="{24749EF2-BB79-DAAE-A8EC-49EE1A4E94FF}"/>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8" name="矩形 13">
            <a:extLst>
              <a:ext uri="{FF2B5EF4-FFF2-40B4-BE49-F238E27FC236}">
                <a16:creationId xmlns:a16="http://schemas.microsoft.com/office/drawing/2014/main" id="{3D4CEFA2-E0F2-2055-23A6-1CA25A09BDD0}"/>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9" name="矩形 14">
            <a:extLst>
              <a:ext uri="{FF2B5EF4-FFF2-40B4-BE49-F238E27FC236}">
                <a16:creationId xmlns:a16="http://schemas.microsoft.com/office/drawing/2014/main" id="{97A467A5-8D0D-6E9D-B0F9-D98DC1729F7A}"/>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0" name="向下箭號 11">
            <a:extLst>
              <a:ext uri="{FF2B5EF4-FFF2-40B4-BE49-F238E27FC236}">
                <a16:creationId xmlns:a16="http://schemas.microsoft.com/office/drawing/2014/main" id="{03F24D17-8EED-B3F5-96F3-FD2BC98A9F46}"/>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1" name="向下箭號 17">
            <a:extLst>
              <a:ext uri="{FF2B5EF4-FFF2-40B4-BE49-F238E27FC236}">
                <a16:creationId xmlns:a16="http://schemas.microsoft.com/office/drawing/2014/main" id="{4AF37D2F-5244-CB7A-A233-D936795CE3EA}"/>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向下箭號 18">
            <a:extLst>
              <a:ext uri="{FF2B5EF4-FFF2-40B4-BE49-F238E27FC236}">
                <a16:creationId xmlns:a16="http://schemas.microsoft.com/office/drawing/2014/main" id="{8717D1DB-CF37-6B15-4789-20E3A46AA027}"/>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3" name="向下箭號 19">
            <a:extLst>
              <a:ext uri="{FF2B5EF4-FFF2-40B4-BE49-F238E27FC236}">
                <a16:creationId xmlns:a16="http://schemas.microsoft.com/office/drawing/2014/main" id="{7B4F5BC6-F217-676B-5DB8-533927CFB27F}"/>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2787" name="文字方塊 20">
            <a:extLst>
              <a:ext uri="{FF2B5EF4-FFF2-40B4-BE49-F238E27FC236}">
                <a16:creationId xmlns:a16="http://schemas.microsoft.com/office/drawing/2014/main" id="{D5771508-BCE6-88D0-34D4-78497E7133BD}"/>
              </a:ext>
            </a:extLst>
          </p:cNvPr>
          <p:cNvSpPr txBox="1">
            <a:spLocks noChangeArrowheads="1"/>
          </p:cNvSpPr>
          <p:nvPr/>
        </p:nvSpPr>
        <p:spPr bwMode="auto">
          <a:xfrm>
            <a:off x="7424738" y="3414713"/>
            <a:ext cx="1690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Can repeat many times</a:t>
            </a:r>
            <a:endParaRPr lang="zh-TW" altLang="en-US" dirty="0">
              <a:latin typeface="Calibri Light" panose="020F0302020204030204" pitchFamily="34" charset="0"/>
            </a:endParaRPr>
          </a:p>
        </p:txBody>
      </p:sp>
      <p:sp>
        <p:nvSpPr>
          <p:cNvPr id="15" name="左大括弧 22">
            <a:extLst>
              <a:ext uri="{FF2B5EF4-FFF2-40B4-BE49-F238E27FC236}">
                <a16:creationId xmlns:a16="http://schemas.microsoft.com/office/drawing/2014/main" id="{608159DB-8301-26A1-259F-492827C9065A}"/>
              </a:ext>
            </a:extLst>
          </p:cNvPr>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dirty="0">
              <a:latin typeface="Calibri Light" panose="020F0302020204030204" pitchFamily="34" charset="0"/>
            </a:endParaRPr>
          </a:p>
        </p:txBody>
      </p:sp>
      <p:sp>
        <p:nvSpPr>
          <p:cNvPr id="16" name="矩形 25">
            <a:extLst>
              <a:ext uri="{FF2B5EF4-FFF2-40B4-BE49-F238E27FC236}">
                <a16:creationId xmlns:a16="http://schemas.microsoft.com/office/drawing/2014/main" id="{464B52A1-2AA0-E010-5E3D-03CC5335C222}"/>
              </a:ext>
            </a:extLst>
          </p:cNvPr>
          <p:cNvSpPr/>
          <p:nvPr/>
        </p:nvSpPr>
        <p:spPr>
          <a:xfrm>
            <a:off x="5189538"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文字方塊 24">
            <a:extLst>
              <a:ext uri="{FF2B5EF4-FFF2-40B4-BE49-F238E27FC236}">
                <a16:creationId xmlns:a16="http://schemas.microsoft.com/office/drawing/2014/main" id="{532BD907-7740-D753-D9F9-D5B64C6357A3}"/>
              </a:ext>
            </a:extLst>
          </p:cNvPr>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
        <p:nvSpPr>
          <p:cNvPr id="18" name="文字方塊 26">
            <a:extLst>
              <a:ext uri="{FF2B5EF4-FFF2-40B4-BE49-F238E27FC236}">
                <a16:creationId xmlns:a16="http://schemas.microsoft.com/office/drawing/2014/main" id="{089BEFAF-45BE-3A91-D5DA-399838D3A864}"/>
              </a:ext>
            </a:extLst>
          </p:cNvPr>
          <p:cNvSpPr txBox="1">
            <a:spLocks noChangeArrowheads="1"/>
          </p:cNvSpPr>
          <p:nvPr/>
        </p:nvSpPr>
        <p:spPr bwMode="auto">
          <a:xfrm>
            <a:off x="554831" y="5131645"/>
            <a:ext cx="428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 number of channels is the number of filters</a:t>
            </a:r>
            <a:endParaRPr lang="zh-TW" altLang="en-US" dirty="0">
              <a:latin typeface="Calibri Light" panose="020F0302020204030204" pitchFamily="34" charset="0"/>
            </a:endParaRPr>
          </a:p>
        </p:txBody>
      </p:sp>
      <p:sp>
        <p:nvSpPr>
          <p:cNvPr id="19" name="文字方塊 27">
            <a:extLst>
              <a:ext uri="{FF2B5EF4-FFF2-40B4-BE49-F238E27FC236}">
                <a16:creationId xmlns:a16="http://schemas.microsoft.com/office/drawing/2014/main" id="{351F76CB-EEAF-28FD-D62A-75A5C844A27B}"/>
              </a:ext>
            </a:extLst>
          </p:cNvPr>
          <p:cNvSpPr txBox="1">
            <a:spLocks noChangeArrowheads="1"/>
          </p:cNvSpPr>
          <p:nvPr/>
        </p:nvSpPr>
        <p:spPr bwMode="auto">
          <a:xfrm>
            <a:off x="574675" y="4251325"/>
            <a:ext cx="4249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Smaller than the original image</a:t>
            </a:r>
            <a:endParaRPr lang="zh-TW" altLang="en-US" dirty="0">
              <a:latin typeface="Calibri Light" panose="020F0302020204030204" pitchFamily="34" charset="0"/>
            </a:endParaRPr>
          </a:p>
        </p:txBody>
      </p:sp>
      <p:cxnSp>
        <p:nvCxnSpPr>
          <p:cNvPr id="20" name="直線單箭頭接點 6">
            <a:extLst>
              <a:ext uri="{FF2B5EF4-FFF2-40B4-BE49-F238E27FC236}">
                <a16:creationId xmlns:a16="http://schemas.microsoft.com/office/drawing/2014/main" id="{02361D33-4E03-4E0B-3E7A-E7C2ACCE6D13}"/>
              </a:ext>
            </a:extLst>
          </p:cNvPr>
          <p:cNvCxnSpPr/>
          <p:nvPr/>
        </p:nvCxnSpPr>
        <p:spPr>
          <a:xfrm flipH="1">
            <a:off x="3535363"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a:extLst>
              <a:ext uri="{FF2B5EF4-FFF2-40B4-BE49-F238E27FC236}">
                <a16:creationId xmlns:a16="http://schemas.microsoft.com/office/drawing/2014/main" id="{A3DA9B8B-5BF4-C5AC-35AE-CC1108EB6359}"/>
              </a:ext>
            </a:extLst>
          </p:cNvPr>
          <p:cNvSpPr/>
          <p:nvPr/>
        </p:nvSpPr>
        <p:spPr>
          <a:xfrm>
            <a:off x="5189538" y="4002088"/>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22" name="群組 7">
            <a:extLst>
              <a:ext uri="{FF2B5EF4-FFF2-40B4-BE49-F238E27FC236}">
                <a16:creationId xmlns:a16="http://schemas.microsoft.com/office/drawing/2014/main" id="{642404D9-21FF-604C-C242-2FB583543A8D}"/>
              </a:ext>
            </a:extLst>
          </p:cNvPr>
          <p:cNvGrpSpPr>
            <a:grpSpLocks/>
          </p:cNvGrpSpPr>
          <p:nvPr/>
        </p:nvGrpSpPr>
        <p:grpSpPr bwMode="auto">
          <a:xfrm>
            <a:off x="1562100" y="1611313"/>
            <a:ext cx="1947863" cy="1771650"/>
            <a:chOff x="1561968" y="1612084"/>
            <a:chExt cx="1947915" cy="1771562"/>
          </a:xfrm>
        </p:grpSpPr>
        <p:sp>
          <p:nvSpPr>
            <p:cNvPr id="23" name="橢圓 29">
              <a:extLst>
                <a:ext uri="{FF2B5EF4-FFF2-40B4-BE49-F238E27FC236}">
                  <a16:creationId xmlns:a16="http://schemas.microsoft.com/office/drawing/2014/main" id="{857A23DC-555D-45D8-7AB7-2079834800B3}"/>
                </a:ext>
              </a:extLst>
            </p:cNvPr>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4" name="橢圓 30">
              <a:extLst>
                <a:ext uri="{FF2B5EF4-FFF2-40B4-BE49-F238E27FC236}">
                  <a16:creationId xmlns:a16="http://schemas.microsoft.com/office/drawing/2014/main" id="{48E412E0-8DA8-B352-87AD-2A46DE4AECAC}"/>
                </a:ext>
              </a:extLst>
            </p:cNvPr>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25" name="橢圓 31">
              <a:extLst>
                <a:ext uri="{FF2B5EF4-FFF2-40B4-BE49-F238E27FC236}">
                  <a16:creationId xmlns:a16="http://schemas.microsoft.com/office/drawing/2014/main" id="{53024B2C-7E67-7A70-3642-F97C24EBE131}"/>
                </a:ext>
              </a:extLst>
            </p:cNvPr>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橢圓 32">
              <a:extLst>
                <a:ext uri="{FF2B5EF4-FFF2-40B4-BE49-F238E27FC236}">
                  <a16:creationId xmlns:a16="http://schemas.microsoft.com/office/drawing/2014/main" id="{BE4BE46A-7432-4CE3-FDF2-DFE8BD99247A}"/>
                </a:ext>
              </a:extLst>
            </p:cNvPr>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7" name="橢圓 33">
              <a:extLst>
                <a:ext uri="{FF2B5EF4-FFF2-40B4-BE49-F238E27FC236}">
                  <a16:creationId xmlns:a16="http://schemas.microsoft.com/office/drawing/2014/main" id="{13A1F669-A75E-54FA-EA69-2EC35BB68198}"/>
                </a:ext>
              </a:extLst>
            </p:cNvPr>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8" name="橢圓 34">
              <a:extLst>
                <a:ext uri="{FF2B5EF4-FFF2-40B4-BE49-F238E27FC236}">
                  <a16:creationId xmlns:a16="http://schemas.microsoft.com/office/drawing/2014/main" id="{F83DF837-32F1-E6F8-9719-EBE0D10CCEB5}"/>
                </a:ext>
              </a:extLst>
            </p:cNvPr>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9" name="橢圓 35">
              <a:extLst>
                <a:ext uri="{FF2B5EF4-FFF2-40B4-BE49-F238E27FC236}">
                  <a16:creationId xmlns:a16="http://schemas.microsoft.com/office/drawing/2014/main" id="{BD2C914A-62FC-D781-AC62-02DB262E3D0C}"/>
                </a:ext>
              </a:extLst>
            </p:cNvPr>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30" name="橢圓 36">
              <a:extLst>
                <a:ext uri="{FF2B5EF4-FFF2-40B4-BE49-F238E27FC236}">
                  <a16:creationId xmlns:a16="http://schemas.microsoft.com/office/drawing/2014/main" id="{D5030409-1454-C961-0006-C3ACFCE4B257}"/>
                </a:ext>
              </a:extLst>
            </p:cNvPr>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a:extLst>
              <a:ext uri="{FF2B5EF4-FFF2-40B4-BE49-F238E27FC236}">
                <a16:creationId xmlns:a16="http://schemas.microsoft.com/office/drawing/2014/main" id="{46816617-677D-7C49-1FB5-EB97DBBCAA61}"/>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33794" name="群組 3">
            <a:extLst>
              <a:ext uri="{FF2B5EF4-FFF2-40B4-BE49-F238E27FC236}">
                <a16:creationId xmlns:a16="http://schemas.microsoft.com/office/drawing/2014/main" id="{C16FE93B-FE1D-56E8-A2D7-F628CA53469C}"/>
              </a:ext>
            </a:extLst>
          </p:cNvPr>
          <p:cNvGrpSpPr>
            <a:grpSpLocks/>
          </p:cNvGrpSpPr>
          <p:nvPr/>
        </p:nvGrpSpPr>
        <p:grpSpPr bwMode="auto">
          <a:xfrm>
            <a:off x="749300" y="2274888"/>
            <a:ext cx="2906713" cy="3200400"/>
            <a:chOff x="-1626455" y="3999117"/>
            <a:chExt cx="2906568" cy="3201477"/>
          </a:xfrm>
        </p:grpSpPr>
        <p:pic>
          <p:nvPicPr>
            <p:cNvPr id="33825" name="圖片 4">
              <a:extLst>
                <a:ext uri="{FF2B5EF4-FFF2-40B4-BE49-F238E27FC236}">
                  <a16:creationId xmlns:a16="http://schemas.microsoft.com/office/drawing/2014/main" id="{C7FE199A-C944-624D-627A-275DA5C6ED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52F1143B-AB10-608A-7348-BA054C5929E8}"/>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Feedforward network</a:t>
              </a:r>
              <a:endParaRPr lang="zh-TW" altLang="en-US" sz="2000" dirty="0">
                <a:solidFill>
                  <a:srgbClr val="000000"/>
                </a:solidFill>
                <a:latin typeface="Calibri Light" panose="020F0302020204030204" pitchFamily="34" charset="0"/>
              </a:endParaRPr>
            </a:p>
          </p:txBody>
        </p:sp>
      </p:grpSp>
      <p:pic>
        <p:nvPicPr>
          <p:cNvPr id="33795" name="Picture 2" descr="http://s.hswstatic.com/gif/whiskers-sam.jpg">
            <a:extLst>
              <a:ext uri="{FF2B5EF4-FFF2-40B4-BE49-F238E27FC236}">
                <a16:creationId xmlns:a16="http://schemas.microsoft.com/office/drawing/2014/main" id="{02600609-9CB8-D558-DB1F-DEFFA3BD3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a:extLst>
              <a:ext uri="{FF2B5EF4-FFF2-40B4-BE49-F238E27FC236}">
                <a16:creationId xmlns:a16="http://schemas.microsoft.com/office/drawing/2014/main" id="{8E0D39F0-4C23-1055-FE0F-4B411C08F1E0}"/>
              </a:ext>
            </a:extLst>
          </p:cNvPr>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cat dog ……</a:t>
            </a:r>
            <a:endParaRPr lang="zh-TW" altLang="en-US" dirty="0">
              <a:latin typeface="Calibri Light" panose="020F0302020204030204" pitchFamily="34" charset="0"/>
            </a:endParaRPr>
          </a:p>
        </p:txBody>
      </p:sp>
      <p:sp>
        <p:nvSpPr>
          <p:cNvPr id="10" name="矩形 10">
            <a:extLst>
              <a:ext uri="{FF2B5EF4-FFF2-40B4-BE49-F238E27FC236}">
                <a16:creationId xmlns:a16="http://schemas.microsoft.com/office/drawing/2014/main" id="{1C9809DE-BBB5-9979-3FA1-5617C1FEAB75}"/>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1" name="矩形 12">
            <a:extLst>
              <a:ext uri="{FF2B5EF4-FFF2-40B4-BE49-F238E27FC236}">
                <a16:creationId xmlns:a16="http://schemas.microsoft.com/office/drawing/2014/main" id="{93E3B011-76BD-9E18-614D-7B70D6CCB8F1}"/>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2" name="矩形 13">
            <a:extLst>
              <a:ext uri="{FF2B5EF4-FFF2-40B4-BE49-F238E27FC236}">
                <a16:creationId xmlns:a16="http://schemas.microsoft.com/office/drawing/2014/main" id="{B471772A-F855-44DD-B156-FC8D1E2F42D7}"/>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3" name="矩形 14">
            <a:extLst>
              <a:ext uri="{FF2B5EF4-FFF2-40B4-BE49-F238E27FC236}">
                <a16:creationId xmlns:a16="http://schemas.microsoft.com/office/drawing/2014/main" id="{4CC924F7-44DC-7668-03A8-6F696A68D0A1}"/>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4" name="文字方塊 15">
            <a:extLst>
              <a:ext uri="{FF2B5EF4-FFF2-40B4-BE49-F238E27FC236}">
                <a16:creationId xmlns:a16="http://schemas.microsoft.com/office/drawing/2014/main" id="{759B4C7C-5016-ABE6-6DC4-82C87F641844}"/>
              </a:ext>
            </a:extLst>
          </p:cNvPr>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Flattened</a:t>
            </a:r>
            <a:endParaRPr lang="zh-TW" altLang="en-US" sz="2400" dirty="0">
              <a:solidFill>
                <a:srgbClr val="000000"/>
              </a:solidFill>
              <a:latin typeface="Calibri Light" panose="020F0302020204030204" pitchFamily="34" charset="0"/>
            </a:endParaRPr>
          </a:p>
        </p:txBody>
      </p:sp>
      <p:sp>
        <p:nvSpPr>
          <p:cNvPr id="15" name="向下箭號 11">
            <a:extLst>
              <a:ext uri="{FF2B5EF4-FFF2-40B4-BE49-F238E27FC236}">
                <a16:creationId xmlns:a16="http://schemas.microsoft.com/office/drawing/2014/main" id="{DFC3D56C-5D3C-E65F-637C-C64F7881544C}"/>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6" name="向下箭號 17">
            <a:extLst>
              <a:ext uri="{FF2B5EF4-FFF2-40B4-BE49-F238E27FC236}">
                <a16:creationId xmlns:a16="http://schemas.microsoft.com/office/drawing/2014/main" id="{36ED65BF-DE36-1D19-2496-FD040E992ECA}"/>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向下箭號 18">
            <a:extLst>
              <a:ext uri="{FF2B5EF4-FFF2-40B4-BE49-F238E27FC236}">
                <a16:creationId xmlns:a16="http://schemas.microsoft.com/office/drawing/2014/main" id="{5E0026E0-8E66-7178-7FEE-F52BE7A0D8E9}"/>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向下箭號 19">
            <a:extLst>
              <a:ext uri="{FF2B5EF4-FFF2-40B4-BE49-F238E27FC236}">
                <a16:creationId xmlns:a16="http://schemas.microsoft.com/office/drawing/2014/main" id="{EE8F4697-6D60-BED7-5049-EEF7C76D7A26}"/>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9" name="右彎箭號 16">
            <a:extLst>
              <a:ext uri="{FF2B5EF4-FFF2-40B4-BE49-F238E27FC236}">
                <a16:creationId xmlns:a16="http://schemas.microsoft.com/office/drawing/2014/main" id="{E0BC8BEB-4C90-9572-D98F-A15053068B99}"/>
              </a:ext>
            </a:extLst>
          </p:cNvPr>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0" name="右彎箭號 21">
            <a:extLst>
              <a:ext uri="{FF2B5EF4-FFF2-40B4-BE49-F238E27FC236}">
                <a16:creationId xmlns:a16="http://schemas.microsoft.com/office/drawing/2014/main" id="{74355287-6849-F3A5-07F4-D7B161E80E32}"/>
              </a:ext>
            </a:extLst>
          </p:cNvPr>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1" name="矩形 23">
            <a:extLst>
              <a:ext uri="{FF2B5EF4-FFF2-40B4-BE49-F238E27FC236}">
                <a16:creationId xmlns:a16="http://schemas.microsoft.com/office/drawing/2014/main" id="{5B38279E-557C-8AFD-269F-337235269FBD}"/>
              </a:ext>
            </a:extLst>
          </p:cNvPr>
          <p:cNvSpPr/>
          <p:nvPr/>
        </p:nvSpPr>
        <p:spPr>
          <a:xfrm>
            <a:off x="628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2" name="文字方塊 24">
            <a:extLst>
              <a:ext uri="{FF2B5EF4-FFF2-40B4-BE49-F238E27FC236}">
                <a16:creationId xmlns:a16="http://schemas.microsoft.com/office/drawing/2014/main" id="{132753EA-DB28-7F88-563A-C02F04ECBCF5}"/>
              </a:ext>
            </a:extLst>
          </p:cNvPr>
          <p:cNvSpPr txBox="1"/>
          <p:nvPr/>
        </p:nvSpPr>
        <p:spPr>
          <a:xfrm>
            <a:off x="6705600" y="3657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
        <p:nvSpPr>
          <p:cNvPr id="23" name="文字方塊 26">
            <a:extLst>
              <a:ext uri="{FF2B5EF4-FFF2-40B4-BE49-F238E27FC236}">
                <a16:creationId xmlns:a16="http://schemas.microsoft.com/office/drawing/2014/main" id="{7FA56F6F-D51B-945F-561F-23DD8B3877A0}"/>
              </a:ext>
            </a:extLst>
          </p:cNvPr>
          <p:cNvSpPr txBox="1"/>
          <p:nvPr/>
        </p:nvSpPr>
        <p:spPr>
          <a:xfrm>
            <a:off x="6477000" y="5943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2431B0-B417-180A-2F93-2C40EE343D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0"/>
          <a:stretch/>
        </p:blipFill>
        <p:spPr bwMode="auto">
          <a:xfrm>
            <a:off x="519988" y="1324946"/>
            <a:ext cx="3960803" cy="4460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32FA7B-2959-BB0E-6B4A-AB3554D5C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7"/>
          <a:stretch/>
        </p:blipFill>
        <p:spPr bwMode="auto">
          <a:xfrm>
            <a:off x="4880558" y="1324946"/>
            <a:ext cx="3964132" cy="4462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標題 1">
            <a:extLst>
              <a:ext uri="{FF2B5EF4-FFF2-40B4-BE49-F238E27FC236}">
                <a16:creationId xmlns:a16="http://schemas.microsoft.com/office/drawing/2014/main" id="{39281474-C228-CFBF-16E2-5E381FA5D518}"/>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Flattening</a:t>
            </a:r>
            <a:endParaRPr lang="zh-TW" altLang="en-US">
              <a:ea typeface="ＭＳ Ｐゴシック" panose="020B0600070205080204" pitchFamily="34" charset="-128"/>
            </a:endParaRPr>
          </a:p>
        </p:txBody>
      </p:sp>
      <p:grpSp>
        <p:nvGrpSpPr>
          <p:cNvPr id="34818" name="群組 13">
            <a:extLst>
              <a:ext uri="{FF2B5EF4-FFF2-40B4-BE49-F238E27FC236}">
                <a16:creationId xmlns:a16="http://schemas.microsoft.com/office/drawing/2014/main" id="{998CE301-63B1-7B69-61D6-58EDCAFBCC5D}"/>
              </a:ext>
            </a:extLst>
          </p:cNvPr>
          <p:cNvGrpSpPr>
            <a:grpSpLocks/>
          </p:cNvGrpSpPr>
          <p:nvPr/>
        </p:nvGrpSpPr>
        <p:grpSpPr bwMode="auto">
          <a:xfrm>
            <a:off x="266700" y="2473325"/>
            <a:ext cx="1943100" cy="2049463"/>
            <a:chOff x="758373" y="2759289"/>
            <a:chExt cx="1943214" cy="2049364"/>
          </a:xfrm>
        </p:grpSpPr>
        <p:sp>
          <p:nvSpPr>
            <p:cNvPr id="6" name="橢圓 5">
              <a:extLst>
                <a:ext uri="{FF2B5EF4-FFF2-40B4-BE49-F238E27FC236}">
                  <a16:creationId xmlns:a16="http://schemas.microsoft.com/office/drawing/2014/main" id="{01486D9F-6AC3-D6F2-AF19-A2FF7A77BA09}"/>
                </a:ext>
              </a:extLst>
            </p:cNvPr>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3</a:t>
              </a:r>
              <a:endParaRPr lang="zh-TW" altLang="en-US" sz="2400" dirty="0">
                <a:latin typeface="Calibri Light" panose="020F0302020204030204" pitchFamily="34" charset="0"/>
              </a:endParaRPr>
            </a:p>
          </p:txBody>
        </p:sp>
        <p:sp>
          <p:nvSpPr>
            <p:cNvPr id="7" name="橢圓 6">
              <a:extLst>
                <a:ext uri="{FF2B5EF4-FFF2-40B4-BE49-F238E27FC236}">
                  <a16:creationId xmlns:a16="http://schemas.microsoft.com/office/drawing/2014/main" id="{BB5C7358-6B28-35F6-644A-CB7D77FAC8F8}"/>
                </a:ext>
              </a:extLst>
            </p:cNvPr>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8" name="橢圓 7">
              <a:extLst>
                <a:ext uri="{FF2B5EF4-FFF2-40B4-BE49-F238E27FC236}">
                  <a16:creationId xmlns:a16="http://schemas.microsoft.com/office/drawing/2014/main" id="{4919D466-9739-AFC3-26A1-F14839CD00BB}"/>
                </a:ext>
              </a:extLst>
            </p:cNvPr>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9" name="橢圓 8">
              <a:extLst>
                <a:ext uri="{FF2B5EF4-FFF2-40B4-BE49-F238E27FC236}">
                  <a16:creationId xmlns:a16="http://schemas.microsoft.com/office/drawing/2014/main" id="{8DD6DF3B-8457-E391-8A89-F1F5B56AE296}"/>
                </a:ext>
              </a:extLst>
            </p:cNvPr>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3</a:t>
              </a:r>
              <a:endParaRPr lang="zh-TW" altLang="en-US" sz="2400" dirty="0">
                <a:latin typeface="Calibri Light" panose="020F0302020204030204" pitchFamily="34" charset="0"/>
              </a:endParaRPr>
            </a:p>
          </p:txBody>
        </p:sp>
        <p:sp>
          <p:nvSpPr>
            <p:cNvPr id="10" name="橢圓 9">
              <a:extLst>
                <a:ext uri="{FF2B5EF4-FFF2-40B4-BE49-F238E27FC236}">
                  <a16:creationId xmlns:a16="http://schemas.microsoft.com/office/drawing/2014/main" id="{2ED04EC0-B6A1-B436-5DFD-6F8947731307}"/>
                </a:ext>
              </a:extLst>
            </p:cNvPr>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1" name="橢圓 10">
              <a:extLst>
                <a:ext uri="{FF2B5EF4-FFF2-40B4-BE49-F238E27FC236}">
                  <a16:creationId xmlns:a16="http://schemas.microsoft.com/office/drawing/2014/main" id="{F93ED71B-31FC-CC9E-86E9-03708DC111D4}"/>
                </a:ext>
              </a:extLst>
            </p:cNvPr>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2" name="橢圓 11">
              <a:extLst>
                <a:ext uri="{FF2B5EF4-FFF2-40B4-BE49-F238E27FC236}">
                  <a16:creationId xmlns:a16="http://schemas.microsoft.com/office/drawing/2014/main" id="{9A4BC060-AC28-0352-B6EC-059B1C7869C8}"/>
                </a:ext>
              </a:extLst>
            </p:cNvPr>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3" name="橢圓 12">
              <a:extLst>
                <a:ext uri="{FF2B5EF4-FFF2-40B4-BE49-F238E27FC236}">
                  <a16:creationId xmlns:a16="http://schemas.microsoft.com/office/drawing/2014/main" id="{65CE30FF-729D-1E3F-1AF9-8C7B199667F9}"/>
                </a:ext>
              </a:extLst>
            </p:cNvPr>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grpSp>
      <p:sp>
        <p:nvSpPr>
          <p:cNvPr id="14" name="文字方塊 16">
            <a:extLst>
              <a:ext uri="{FF2B5EF4-FFF2-40B4-BE49-F238E27FC236}">
                <a16:creationId xmlns:a16="http://schemas.microsoft.com/office/drawing/2014/main" id="{17CD7502-7114-AB01-2F72-5D6A71D89B11}"/>
              </a:ext>
            </a:extLst>
          </p:cNvPr>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Flattened</a:t>
            </a:r>
            <a:endParaRPr lang="zh-TW" altLang="en-US" dirty="0">
              <a:latin typeface="Calibri Light" panose="020F0302020204030204" pitchFamily="34" charset="0"/>
            </a:endParaRPr>
          </a:p>
        </p:txBody>
      </p:sp>
      <p:sp>
        <p:nvSpPr>
          <p:cNvPr id="15" name="橢圓 20">
            <a:extLst>
              <a:ext uri="{FF2B5EF4-FFF2-40B4-BE49-F238E27FC236}">
                <a16:creationId xmlns:a16="http://schemas.microsoft.com/office/drawing/2014/main" id="{062D4F41-8B65-93ED-48B1-FF64535C925B}"/>
              </a:ext>
            </a:extLst>
          </p:cNvPr>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6" name="橢圓 21">
            <a:extLst>
              <a:ext uri="{FF2B5EF4-FFF2-40B4-BE49-F238E27FC236}">
                <a16:creationId xmlns:a16="http://schemas.microsoft.com/office/drawing/2014/main" id="{851F33EA-9748-5D25-33D1-F78412A6D694}"/>
              </a:ext>
            </a:extLst>
          </p:cNvPr>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sp>
        <p:nvSpPr>
          <p:cNvPr id="17" name="橢圓 22">
            <a:extLst>
              <a:ext uri="{FF2B5EF4-FFF2-40B4-BE49-F238E27FC236}">
                <a16:creationId xmlns:a16="http://schemas.microsoft.com/office/drawing/2014/main" id="{8718722A-E82B-191C-CDDE-5F5335D98DD1}"/>
              </a:ext>
            </a:extLst>
          </p:cNvPr>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8" name="橢圓 23">
            <a:extLst>
              <a:ext uri="{FF2B5EF4-FFF2-40B4-BE49-F238E27FC236}">
                <a16:creationId xmlns:a16="http://schemas.microsoft.com/office/drawing/2014/main" id="{680F5203-CC53-ADCD-9CDD-04B1904EEEEB}"/>
              </a:ext>
            </a:extLst>
          </p:cNvPr>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9" name="橢圓 24">
            <a:extLst>
              <a:ext uri="{FF2B5EF4-FFF2-40B4-BE49-F238E27FC236}">
                <a16:creationId xmlns:a16="http://schemas.microsoft.com/office/drawing/2014/main" id="{F12C2CF2-CC28-FA12-6372-0E374742FF71}"/>
              </a:ext>
            </a:extLst>
          </p:cNvPr>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20" name="橢圓 25">
            <a:extLst>
              <a:ext uri="{FF2B5EF4-FFF2-40B4-BE49-F238E27FC236}">
                <a16:creationId xmlns:a16="http://schemas.microsoft.com/office/drawing/2014/main" id="{2F186949-D955-CD63-B3A9-186F35B5B3EA}"/>
              </a:ext>
            </a:extLst>
          </p:cNvPr>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21" name="橢圓 26">
            <a:extLst>
              <a:ext uri="{FF2B5EF4-FFF2-40B4-BE49-F238E27FC236}">
                <a16:creationId xmlns:a16="http://schemas.microsoft.com/office/drawing/2014/main" id="{88462E46-CF63-0BED-BE77-F17B503880ED}"/>
              </a:ext>
            </a:extLst>
          </p:cNvPr>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sp>
        <p:nvSpPr>
          <p:cNvPr id="22" name="橢圓 27">
            <a:extLst>
              <a:ext uri="{FF2B5EF4-FFF2-40B4-BE49-F238E27FC236}">
                <a16:creationId xmlns:a16="http://schemas.microsoft.com/office/drawing/2014/main" id="{A846C501-8A8C-601F-8E13-071949777C0C}"/>
              </a:ext>
            </a:extLst>
          </p:cNvPr>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23" name="向右箭號 4">
            <a:extLst>
              <a:ext uri="{FF2B5EF4-FFF2-40B4-BE49-F238E27FC236}">
                <a16:creationId xmlns:a16="http://schemas.microsoft.com/office/drawing/2014/main" id="{C698B26C-4853-AAC8-341C-A001B3C3DB00}"/>
              </a:ext>
            </a:extLst>
          </p:cNvPr>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 name="向右箭號 32">
            <a:extLst>
              <a:ext uri="{FF2B5EF4-FFF2-40B4-BE49-F238E27FC236}">
                <a16:creationId xmlns:a16="http://schemas.microsoft.com/office/drawing/2014/main" id="{1F6319F2-5DE1-BBFC-0031-F3E2DA23820E}"/>
              </a:ext>
            </a:extLst>
          </p:cNvPr>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25" name="群組 28">
            <a:extLst>
              <a:ext uri="{FF2B5EF4-FFF2-40B4-BE49-F238E27FC236}">
                <a16:creationId xmlns:a16="http://schemas.microsoft.com/office/drawing/2014/main" id="{71CB6491-1E0D-9067-433A-7371ACE4AAD3}"/>
              </a:ext>
            </a:extLst>
          </p:cNvPr>
          <p:cNvGrpSpPr>
            <a:grpSpLocks/>
          </p:cNvGrpSpPr>
          <p:nvPr/>
        </p:nvGrpSpPr>
        <p:grpSpPr bwMode="auto">
          <a:xfrm>
            <a:off x="5602288" y="2724150"/>
            <a:ext cx="3200400" cy="2506663"/>
            <a:chOff x="-2630921" y="4440114"/>
            <a:chExt cx="3201477" cy="2506507"/>
          </a:xfrm>
        </p:grpSpPr>
        <p:pic>
          <p:nvPicPr>
            <p:cNvPr id="34848" name="圖片 29">
              <a:extLst>
                <a:ext uri="{FF2B5EF4-FFF2-40B4-BE49-F238E27FC236}">
                  <a16:creationId xmlns:a16="http://schemas.microsoft.com/office/drawing/2014/main" id="{BA99F32A-A88E-2028-0F2B-68B25BD1CB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a:extLst>
                <a:ext uri="{FF2B5EF4-FFF2-40B4-BE49-F238E27FC236}">
                  <a16:creationId xmlns:a16="http://schemas.microsoft.com/office/drawing/2014/main" id="{198DA3F0-C417-14E2-E1F5-83EBEEF7B6FB}"/>
                </a:ext>
              </a:extLst>
            </p:cNvPr>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Feedforward network</a:t>
              </a:r>
              <a:endParaRPr lang="zh-TW" altLang="en-US" sz="2000" dirty="0">
                <a:solidFill>
                  <a:srgbClr val="000000"/>
                </a:solidFill>
                <a:latin typeface="Calibri Light" panose="020F0302020204030204" pitchFamily="34" charset="0"/>
              </a:endParaRPr>
            </a:p>
          </p:txBody>
        </p:sp>
      </p:grpSp>
      <p:sp>
        <p:nvSpPr>
          <p:cNvPr id="28" name="向右箭號 33">
            <a:extLst>
              <a:ext uri="{FF2B5EF4-FFF2-40B4-BE49-F238E27FC236}">
                <a16:creationId xmlns:a16="http://schemas.microsoft.com/office/drawing/2014/main" id="{F8BF799B-7940-4E90-270B-882503FEA1AD}"/>
              </a:ext>
            </a:extLst>
          </p:cNvPr>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convolution and pooling act as an infinitely strong prior!</a:t>
            </a:r>
          </a:p>
        </p:txBody>
      </p:sp>
      <p:sp>
        <p:nvSpPr>
          <p:cNvPr id="3" name="Content Placeholder 2"/>
          <p:cNvSpPr>
            <a:spLocks noGrp="1"/>
          </p:cNvSpPr>
          <p:nvPr>
            <p:ph idx="1"/>
          </p:nvPr>
        </p:nvSpPr>
        <p:spPr>
          <a:xfrm>
            <a:off x="614855" y="1334199"/>
            <a:ext cx="8229600" cy="4525963"/>
          </a:xfrm>
        </p:spPr>
        <p:txBody>
          <a:bodyPr>
            <a:normAutofit/>
          </a:bodyPr>
          <a:lstStyle/>
          <a:p>
            <a:pPr marL="0" indent="0">
              <a:buNone/>
            </a:pPr>
            <a:endParaRPr lang="en-US" dirty="0"/>
          </a:p>
          <a:p>
            <a:endParaRPr lang="en-US" dirty="0"/>
          </a:p>
          <a:p>
            <a:r>
              <a:rPr lang="en-US" dirty="0"/>
              <a:t>A strong prior has very low entropy, e.g. a Gaussian with low variance</a:t>
            </a:r>
          </a:p>
          <a:p>
            <a:r>
              <a:rPr lang="en-US" dirty="0"/>
              <a:t>An infinitely strong prior says that some parameters are forbidden, and places zero probability on them</a:t>
            </a:r>
          </a:p>
          <a:p>
            <a:r>
              <a:rPr lang="en-US" dirty="0"/>
              <a:t>The convolution ‘prior’ says the identical and zero weights</a:t>
            </a:r>
          </a:p>
          <a:p>
            <a:r>
              <a:rPr lang="en-US" dirty="0"/>
              <a:t>The pooling forces the invariance of small translations</a:t>
            </a:r>
          </a:p>
        </p:txBody>
      </p:sp>
    </p:spTree>
    <p:extLst>
      <p:ext uri="{BB962C8B-B14F-4D97-AF65-F5344CB8AC3E}">
        <p14:creationId xmlns:p14="http://schemas.microsoft.com/office/powerpoint/2010/main" val="920371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neuroscientific basis for CNN</a:t>
            </a:r>
          </a:p>
        </p:txBody>
      </p:sp>
      <p:sp>
        <p:nvSpPr>
          <p:cNvPr id="3" name="Content Placeholder 2"/>
          <p:cNvSpPr>
            <a:spLocks noGrp="1"/>
          </p:cNvSpPr>
          <p:nvPr>
            <p:ph idx="1"/>
          </p:nvPr>
        </p:nvSpPr>
        <p:spPr>
          <a:xfrm>
            <a:off x="614855" y="1334199"/>
            <a:ext cx="8229600" cy="4525963"/>
          </a:xfrm>
        </p:spPr>
        <p:txBody>
          <a:bodyPr>
            <a:normAutofit fontScale="62500" lnSpcReduction="20000"/>
          </a:bodyPr>
          <a:lstStyle/>
          <a:p>
            <a:pPr marL="0" indent="0">
              <a:buNone/>
            </a:pPr>
            <a:endParaRPr lang="en-US" dirty="0"/>
          </a:p>
          <a:p>
            <a:r>
              <a:rPr lang="en-US" dirty="0"/>
              <a:t>The primary visual cortex, V1, about which we know the most</a:t>
            </a:r>
          </a:p>
          <a:p>
            <a:r>
              <a:rPr lang="en-US" dirty="0"/>
              <a:t>The brain region LGN, lateral geniculate nucleus, at the back of the head carries the signal from the eye to V1, a convolutional layer captures three aspects of V1</a:t>
            </a:r>
          </a:p>
          <a:p>
            <a:pPr lvl="1"/>
            <a:r>
              <a:rPr lang="en-US" dirty="0"/>
              <a:t>It has a 2-dimensional structure</a:t>
            </a:r>
          </a:p>
          <a:p>
            <a:pPr lvl="1"/>
            <a:r>
              <a:rPr lang="en-US" dirty="0"/>
              <a:t>V1 contains many simple cells, linear units</a:t>
            </a:r>
          </a:p>
          <a:p>
            <a:pPr lvl="1"/>
            <a:r>
              <a:rPr lang="en-US" dirty="0"/>
              <a:t>V1 has many complex cells, corresponding to features with shift invariance, similar to pooling</a:t>
            </a:r>
          </a:p>
          <a:p>
            <a:r>
              <a:rPr lang="en-US" dirty="0"/>
              <a:t>When viewing an object, info flows from the retina, through LGN, to V1, then onward to V2, then V4, then IT, </a:t>
            </a:r>
            <a:r>
              <a:rPr lang="en-US" dirty="0" err="1"/>
              <a:t>inferotemporal</a:t>
            </a:r>
            <a:r>
              <a:rPr lang="en-US" dirty="0"/>
              <a:t> cortex, corresponding to the last layer of CNN features</a:t>
            </a:r>
          </a:p>
          <a:p>
            <a:r>
              <a:rPr lang="en-US" dirty="0"/>
              <a:t>Not modeled at all. The mammalian vision system develops an attention mechanism</a:t>
            </a:r>
          </a:p>
          <a:p>
            <a:pPr lvl="1"/>
            <a:r>
              <a:rPr lang="en-US" dirty="0"/>
              <a:t>The human eye is mostly very low resolution, except for a tiny patch fovea. </a:t>
            </a:r>
          </a:p>
          <a:p>
            <a:pPr lvl="1"/>
            <a:r>
              <a:rPr lang="en-US" dirty="0"/>
              <a:t>The human brain makes several eye movements saccades to salient parts of the scene</a:t>
            </a:r>
          </a:p>
          <a:p>
            <a:pPr lvl="1"/>
            <a:r>
              <a:rPr lang="en-US" dirty="0"/>
              <a:t>The human vision perceives 3D</a:t>
            </a:r>
          </a:p>
          <a:p>
            <a:r>
              <a:rPr lang="en-US" dirty="0"/>
              <a:t>A simple cell responds to a specific spatial frequency of brightness in a specific direction at a specific location --- Gabor-like functions</a:t>
            </a:r>
          </a:p>
        </p:txBody>
      </p:sp>
    </p:spTree>
    <p:extLst>
      <p:ext uri="{BB962C8B-B14F-4D97-AF65-F5344CB8AC3E}">
        <p14:creationId xmlns:p14="http://schemas.microsoft.com/office/powerpoint/2010/main" val="377147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CNN as a natural features and descriptors</a:t>
            </a:r>
          </a:p>
        </p:txBody>
      </p:sp>
      <p:sp>
        <p:nvSpPr>
          <p:cNvPr id="3" name="Content Placeholder 2"/>
          <p:cNvSpPr>
            <a:spLocks noGrp="1"/>
          </p:cNvSpPr>
          <p:nvPr>
            <p:ph idx="1"/>
          </p:nvPr>
        </p:nvSpPr>
        <p:spPr/>
        <p:txBody>
          <a:bodyPr>
            <a:normAutofit/>
          </a:bodyPr>
          <a:lstStyle/>
          <a:p>
            <a:r>
              <a:rPr lang="en-US" dirty="0"/>
              <a:t>Each point is an interest point or feature point with high-dimensional descriptors</a:t>
            </a:r>
          </a:p>
          <a:p>
            <a:r>
              <a:rPr lang="en-US" dirty="0"/>
              <a:t>Some of them are naturally ‘unimportant’, and weighted down by the nets</a:t>
            </a:r>
          </a:p>
          <a:p>
            <a:r>
              <a:rPr lang="en-US" dirty="0"/>
              <a:t>The spatial information is kept through the nets</a:t>
            </a:r>
          </a:p>
          <a:p>
            <a:r>
              <a:rPr lang="en-US" dirty="0"/>
              <a:t>The hierarchical description is natural from local to global for each point, each pixel, and each feature point</a:t>
            </a:r>
          </a:p>
        </p:txBody>
      </p:sp>
    </p:spTree>
    <p:extLst>
      <p:ext uri="{BB962C8B-B14F-4D97-AF65-F5344CB8AC3E}">
        <p14:creationId xmlns:p14="http://schemas.microsoft.com/office/powerpoint/2010/main" val="3718187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677" y="522672"/>
            <a:ext cx="8441690" cy="1126334"/>
          </a:xfrm>
          <a:prstGeom prst="rect">
            <a:avLst/>
          </a:prstGeom>
        </p:spPr>
        <p:txBody>
          <a:bodyPr vert="horz" wrap="square" lIns="0" tIns="12700" rIns="0" bIns="0" rtlCol="0" anchor="ctr">
            <a:spAutoFit/>
          </a:bodyPr>
          <a:lstStyle/>
          <a:p>
            <a:pPr marL="12700">
              <a:lnSpc>
                <a:spcPct val="100000"/>
              </a:lnSpc>
              <a:spcBef>
                <a:spcPts val="100"/>
              </a:spcBef>
            </a:pPr>
            <a:r>
              <a:rPr sz="3600" spc="-5" dirty="0"/>
              <a:t>Fully Connected Layer </a:t>
            </a:r>
            <a:r>
              <a:rPr sz="3600" dirty="0"/>
              <a:t>(FC</a:t>
            </a:r>
            <a:r>
              <a:rPr sz="3600" spc="-25" dirty="0"/>
              <a:t> </a:t>
            </a:r>
            <a:r>
              <a:rPr sz="3600" spc="-5" dirty="0"/>
              <a:t>layer)</a:t>
            </a:r>
          </a:p>
          <a:p>
            <a:pPr marL="469265" marR="5080" indent="-304800">
              <a:lnSpc>
                <a:spcPct val="100699"/>
              </a:lnSpc>
              <a:spcBef>
                <a:spcPts val="30"/>
              </a:spcBef>
              <a:tabLst>
                <a:tab pos="469265" algn="l"/>
              </a:tabLst>
            </a:pPr>
            <a:r>
              <a:rPr sz="1800" dirty="0"/>
              <a:t>-	</a:t>
            </a:r>
            <a:r>
              <a:rPr sz="1800" spc="-5" dirty="0"/>
              <a:t>Contains neurons that </a:t>
            </a:r>
            <a:r>
              <a:rPr sz="1800" dirty="0"/>
              <a:t>connect </a:t>
            </a:r>
            <a:r>
              <a:rPr sz="1800" spc="-5" dirty="0"/>
              <a:t>to the entire input </a:t>
            </a:r>
            <a:r>
              <a:rPr sz="1800" dirty="0"/>
              <a:t>volume, </a:t>
            </a:r>
            <a:r>
              <a:rPr sz="1800" spc="-5" dirty="0"/>
              <a:t>as in ordinary Neural  Networks</a:t>
            </a:r>
            <a:endParaRPr sz="1800" dirty="0"/>
          </a:p>
        </p:txBody>
      </p:sp>
      <p:grpSp>
        <p:nvGrpSpPr>
          <p:cNvPr id="9" name="Group 8">
            <a:extLst>
              <a:ext uri="{FF2B5EF4-FFF2-40B4-BE49-F238E27FC236}">
                <a16:creationId xmlns:a16="http://schemas.microsoft.com/office/drawing/2014/main" id="{FAF95222-3B19-60D0-C4BA-A310467F4D28}"/>
              </a:ext>
            </a:extLst>
          </p:cNvPr>
          <p:cNvGrpSpPr>
            <a:grpSpLocks noChangeAspect="1"/>
          </p:cNvGrpSpPr>
          <p:nvPr/>
        </p:nvGrpSpPr>
        <p:grpSpPr>
          <a:xfrm>
            <a:off x="628650" y="2132243"/>
            <a:ext cx="8019602" cy="3840480"/>
            <a:chOff x="1294347" y="2298497"/>
            <a:chExt cx="6164912" cy="2952294"/>
          </a:xfrm>
        </p:grpSpPr>
        <p:sp>
          <p:nvSpPr>
            <p:cNvPr id="3" name="object 3"/>
            <p:cNvSpPr/>
            <p:nvPr/>
          </p:nvSpPr>
          <p:spPr>
            <a:xfrm>
              <a:off x="1294347" y="2298497"/>
              <a:ext cx="6164912" cy="29522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45747" y="3542648"/>
              <a:ext cx="1470522" cy="1342969"/>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sldNum" sz="quarter" idx="7"/>
          </p:nvPr>
        </p:nvSpPr>
        <p:spPr>
          <a:xfrm>
            <a:off x="6457950" y="8099525"/>
            <a:ext cx="2057400" cy="307777"/>
          </a:xfrm>
          <a:prstGeom prst="rect">
            <a:avLst/>
          </a:prstGeom>
        </p:spPr>
        <p:txBody>
          <a:bodyPr vert="horz" wrap="square" lIns="0" tIns="0" rIns="0" bIns="0" rtlCol="0" anchor="ctr">
            <a:spAutoFit/>
          </a:bodyPr>
          <a:lstStyle/>
          <a:p>
            <a:pPr marL="12700">
              <a:lnSpc>
                <a:spcPts val="2380"/>
              </a:lnSpc>
            </a:pPr>
            <a:r>
              <a:rPr sz="3000" spc="-7" baseline="1388" dirty="0">
                <a:latin typeface="Calibri" panose="020F0502020204030204" pitchFamily="34" charset="0"/>
                <a:cs typeface="Calibri" panose="020F0502020204030204" pitchFamily="34" charset="0"/>
              </a:rPr>
              <a:t>Lecture </a:t>
            </a:r>
            <a:r>
              <a:rPr sz="3000" baseline="1388" dirty="0">
                <a:latin typeface="Calibri" panose="020F0502020204030204" pitchFamily="34" charset="0"/>
                <a:cs typeface="Calibri" panose="020F0502020204030204" pitchFamily="34" charset="0"/>
              </a:rPr>
              <a:t>5 -</a:t>
            </a:r>
            <a:r>
              <a:rPr sz="3000" spc="-277" baseline="1388" dirty="0">
                <a:latin typeface="Calibri" panose="020F0502020204030204" pitchFamily="34" charset="0"/>
                <a:cs typeface="Calibri" panose="020F0502020204030204" pitchFamily="34" charset="0"/>
              </a:rPr>
              <a:t> </a:t>
            </a:r>
            <a:fld id="{81D60167-4931-47E6-BA6A-407CBD079E47}" type="slidenum">
              <a:rPr sz="2000" dirty="0">
                <a:latin typeface="Calibri" panose="020F0502020204030204" pitchFamily="34" charset="0"/>
                <a:cs typeface="Calibri" panose="020F0502020204030204" pitchFamily="34" charset="0"/>
              </a:rPr>
              <a:pPr marL="12700">
                <a:lnSpc>
                  <a:spcPts val="2380"/>
                </a:lnSpc>
              </a:pPr>
              <a:t>54</a:t>
            </a:fld>
            <a:endParaRPr sz="2000" dirty="0">
              <a:latin typeface="Calibri" panose="020F0502020204030204" pitchFamily="34" charset="0"/>
              <a:cs typeface="Calibri" panose="020F0502020204030204" pitchFamily="34" charset="0"/>
            </a:endParaRPr>
          </a:p>
        </p:txBody>
      </p:sp>
      <p:sp>
        <p:nvSpPr>
          <p:cNvPr id="7" name="object 7"/>
          <p:cNvSpPr txBox="1">
            <a:spLocks noGrp="1"/>
          </p:cNvSpPr>
          <p:nvPr>
            <p:ph type="dt" sz="half" idx="6"/>
          </p:nvPr>
        </p:nvSpPr>
        <p:spPr>
          <a:xfrm>
            <a:off x="628650" y="8113247"/>
            <a:ext cx="2057400" cy="280333"/>
          </a:xfrm>
          <a:prstGeom prst="rect">
            <a:avLst/>
          </a:prstGeom>
        </p:spPr>
        <p:txBody>
          <a:bodyPr vert="horz" wrap="square" lIns="0" tIns="0" rIns="0" bIns="0" rtlCol="0" anchor="ctr">
            <a:spAutoFit/>
          </a:bodyPr>
          <a:lstStyle/>
          <a:p>
            <a:pPr marL="12700">
              <a:lnSpc>
                <a:spcPts val="2310"/>
              </a:lnSpc>
            </a:pPr>
            <a:r>
              <a:rPr spc="-5" dirty="0">
                <a:latin typeface="Calibri" panose="020F0502020204030204" pitchFamily="34" charset="0"/>
                <a:cs typeface="Calibri" panose="020F0502020204030204" pitchFamily="34" charset="0"/>
              </a:rPr>
              <a:t>April 17,</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2018</a:t>
            </a:r>
          </a:p>
        </p:txBody>
      </p:sp>
      <p:sp>
        <p:nvSpPr>
          <p:cNvPr id="8" name="object 8"/>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Fei-Fei Li </a:t>
            </a:r>
            <a:r>
              <a:rPr dirty="0">
                <a:latin typeface="Calibri" panose="020F0502020204030204" pitchFamily="34" charset="0"/>
                <a:cs typeface="Calibri" panose="020F0502020204030204" pitchFamily="34" charset="0"/>
              </a:rPr>
              <a:t>&amp; Justin Johnson &amp; </a:t>
            </a:r>
            <a:r>
              <a:rPr spc="-5" dirty="0">
                <a:latin typeface="Calibri" panose="020F0502020204030204" pitchFamily="34" charset="0"/>
                <a:cs typeface="Calibri" panose="020F0502020204030204" pitchFamily="34" charset="0"/>
              </a:rPr>
              <a:t>Serena</a:t>
            </a:r>
            <a:r>
              <a:rPr spc="-1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Yeung</a:t>
            </a:r>
          </a:p>
        </p:txBody>
      </p:sp>
    </p:spTree>
    <p:extLst>
      <p:ext uri="{BB962C8B-B14F-4D97-AF65-F5344CB8AC3E}">
        <p14:creationId xmlns:p14="http://schemas.microsoft.com/office/powerpoint/2010/main" val="359751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815BD02-141C-FE00-7675-6CB0BB24F6B7}"/>
              </a:ext>
            </a:extLst>
          </p:cNvPr>
          <p:cNvSpPr>
            <a:spLocks noGrp="1"/>
          </p:cNvSpPr>
          <p:nvPr>
            <p:ph type="title"/>
          </p:nvPr>
        </p:nvSpPr>
        <p:spPr/>
        <p:txBody>
          <a:bodyPr/>
          <a:lstStyle/>
          <a:p>
            <a:r>
              <a:rPr lang="en-US" altLang="en-US">
                <a:ea typeface="ＭＳ Ｐゴシック" panose="020B0600070205080204" pitchFamily="34" charset="-128"/>
              </a:rPr>
              <a:t>A CNN compresses a fully connected network in two ways:</a:t>
            </a:r>
          </a:p>
        </p:txBody>
      </p:sp>
      <p:sp>
        <p:nvSpPr>
          <p:cNvPr id="3" name="Content Placeholder 2">
            <a:extLst>
              <a:ext uri="{FF2B5EF4-FFF2-40B4-BE49-F238E27FC236}">
                <a16:creationId xmlns:a16="http://schemas.microsoft.com/office/drawing/2014/main" id="{3DC6E533-E216-D95E-1BB7-3B89E8F030CA}"/>
              </a:ext>
            </a:extLst>
          </p:cNvPr>
          <p:cNvSpPr>
            <a:spLocks noGrp="1"/>
          </p:cNvSpPr>
          <p:nvPr>
            <p:ph idx="1"/>
          </p:nvPr>
        </p:nvSpPr>
        <p:spPr>
          <a:xfrm>
            <a:off x="457200" y="1828800"/>
            <a:ext cx="8458200" cy="4302125"/>
          </a:xfrm>
        </p:spPr>
        <p:txBody>
          <a:bodyPr/>
          <a:lstStyle/>
          <a:p>
            <a:r>
              <a:rPr lang="en-US" altLang="en-US">
                <a:ea typeface="ＭＳ Ｐゴシック" panose="020B0600070205080204" pitchFamily="34" charset="-128"/>
              </a:rPr>
              <a:t>Reducing number of connections</a:t>
            </a:r>
          </a:p>
          <a:p>
            <a:r>
              <a:rPr lang="en-US" altLang="en-US">
                <a:ea typeface="ＭＳ Ｐゴシック" panose="020B0600070205080204" pitchFamily="34" charset="-128"/>
              </a:rPr>
              <a:t>Shared weights on the edges</a:t>
            </a:r>
          </a:p>
          <a:p>
            <a:r>
              <a:rPr lang="en-US" altLang="en-US">
                <a:ea typeface="ＭＳ Ｐゴシック" panose="020B0600070205080204" pitchFamily="34" charset="-128"/>
              </a:rPr>
              <a:t>Max pooling further reduces the complexity</a:t>
            </a:r>
          </a:p>
        </p:txBody>
      </p:sp>
    </p:spTree>
    <p:extLst>
      <p:ext uri="{BB962C8B-B14F-4D97-AF65-F5344CB8AC3E}">
        <p14:creationId xmlns:p14="http://schemas.microsoft.com/office/powerpoint/2010/main" val="1257494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lgs.tw/img/xp1.png.pagespeed.ic.NzL0vritbc.jpg">
            <a:extLst>
              <a:ext uri="{FF2B5EF4-FFF2-40B4-BE49-F238E27FC236}">
                <a16:creationId xmlns:a16="http://schemas.microsoft.com/office/drawing/2014/main" id="{9B33F5B0-8D6B-78F3-1823-CED4EB4F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488" y="1531938"/>
            <a:ext cx="2566987"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標題 1">
            <a:extLst>
              <a:ext uri="{FF2B5EF4-FFF2-40B4-BE49-F238E27FC236}">
                <a16:creationId xmlns:a16="http://schemas.microsoft.com/office/drawing/2014/main" id="{B72E1EE7-9F4D-D3B2-A3B7-0F11E81ECD16}"/>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AlphaGo</a:t>
            </a:r>
            <a:endParaRPr lang="zh-TW" altLang="en-US">
              <a:ea typeface="ＭＳ Ｐゴシック" panose="020B0600070205080204" pitchFamily="34" charset="-128"/>
            </a:endParaRPr>
          </a:p>
        </p:txBody>
      </p:sp>
      <p:sp>
        <p:nvSpPr>
          <p:cNvPr id="6" name="矩形 5">
            <a:extLst>
              <a:ext uri="{FF2B5EF4-FFF2-40B4-BE49-F238E27FC236}">
                <a16:creationId xmlns:a16="http://schemas.microsoft.com/office/drawing/2014/main" id="{E3877289-0C76-5734-28C3-4A4FA3ADF46F}"/>
              </a:ext>
            </a:extLst>
          </p:cNvPr>
          <p:cNvSpPr/>
          <p:nvPr/>
        </p:nvSpPr>
        <p:spPr>
          <a:xfrm>
            <a:off x="4067175" y="2255838"/>
            <a:ext cx="1719263" cy="1244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Neural</a:t>
            </a:r>
          </a:p>
          <a:p>
            <a:pPr algn="ctr">
              <a:defRPr/>
            </a:pPr>
            <a:r>
              <a:rPr lang="en-US" altLang="zh-TW" sz="2400" dirty="0">
                <a:solidFill>
                  <a:srgbClr val="000000"/>
                </a:solidFill>
                <a:latin typeface="Calibri Light" panose="020F0302020204030204" pitchFamily="34" charset="0"/>
              </a:rPr>
              <a:t>Network</a:t>
            </a:r>
            <a:endParaRPr lang="zh-TW" altLang="en-US" sz="2400" dirty="0">
              <a:solidFill>
                <a:srgbClr val="000000"/>
              </a:solidFill>
              <a:latin typeface="Calibri Light" panose="020F0302020204030204" pitchFamily="34" charset="0"/>
            </a:endParaRPr>
          </a:p>
        </p:txBody>
      </p:sp>
      <p:sp>
        <p:nvSpPr>
          <p:cNvPr id="7" name="向右箭號 6">
            <a:extLst>
              <a:ext uri="{FF2B5EF4-FFF2-40B4-BE49-F238E27FC236}">
                <a16:creationId xmlns:a16="http://schemas.microsoft.com/office/drawing/2014/main" id="{87D83DA9-4B48-66E9-832C-709F73A98DAA}"/>
              </a:ext>
            </a:extLst>
          </p:cNvPr>
          <p:cNvSpPr/>
          <p:nvPr/>
        </p:nvSpPr>
        <p:spPr>
          <a:xfrm>
            <a:off x="3524250" y="2598738"/>
            <a:ext cx="423863"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8" name="向右箭號 7">
            <a:extLst>
              <a:ext uri="{FF2B5EF4-FFF2-40B4-BE49-F238E27FC236}">
                <a16:creationId xmlns:a16="http://schemas.microsoft.com/office/drawing/2014/main" id="{009ACBDE-2156-DFD7-926E-55CDA1E1070B}"/>
              </a:ext>
            </a:extLst>
          </p:cNvPr>
          <p:cNvSpPr/>
          <p:nvPr/>
        </p:nvSpPr>
        <p:spPr>
          <a:xfrm>
            <a:off x="5956300" y="2598738"/>
            <a:ext cx="423863"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9" name="群組 10">
            <a:extLst>
              <a:ext uri="{FF2B5EF4-FFF2-40B4-BE49-F238E27FC236}">
                <a16:creationId xmlns:a16="http://schemas.microsoft.com/office/drawing/2014/main" id="{97C58FCB-50C1-4DBC-ED23-FD50C186F306}"/>
              </a:ext>
            </a:extLst>
          </p:cNvPr>
          <p:cNvGrpSpPr>
            <a:grpSpLocks/>
          </p:cNvGrpSpPr>
          <p:nvPr/>
        </p:nvGrpSpPr>
        <p:grpSpPr bwMode="auto">
          <a:xfrm>
            <a:off x="6488113" y="2274888"/>
            <a:ext cx="1597025" cy="1111250"/>
            <a:chOff x="6737868" y="2183226"/>
            <a:chExt cx="1596788" cy="1111653"/>
          </a:xfrm>
        </p:grpSpPr>
        <p:sp>
          <p:nvSpPr>
            <p:cNvPr id="38929" name="文字方塊 8">
              <a:extLst>
                <a:ext uri="{FF2B5EF4-FFF2-40B4-BE49-F238E27FC236}">
                  <a16:creationId xmlns:a16="http://schemas.microsoft.com/office/drawing/2014/main" id="{F94FC6C9-1E1B-C9B0-95E7-D20AC4CB9377}"/>
                </a:ext>
              </a:extLst>
            </p:cNvPr>
            <p:cNvSpPr txBox="1">
              <a:spLocks noChangeArrowheads="1"/>
            </p:cNvSpPr>
            <p:nvPr/>
          </p:nvSpPr>
          <p:spPr bwMode="auto">
            <a:xfrm>
              <a:off x="6824399" y="2586993"/>
              <a:ext cx="1409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Calibri Light" panose="020F0302020204030204" pitchFamily="34" charset="0"/>
                </a:rPr>
                <a:t>(19 x 19 positions)</a:t>
              </a:r>
              <a:endParaRPr lang="zh-TW" altLang="en-US" sz="2000" dirty="0">
                <a:latin typeface="Calibri Light" panose="020F0302020204030204" pitchFamily="34" charset="0"/>
              </a:endParaRPr>
            </a:p>
          </p:txBody>
        </p:sp>
        <p:sp>
          <p:nvSpPr>
            <p:cNvPr id="38930" name="文字方塊 9">
              <a:extLst>
                <a:ext uri="{FF2B5EF4-FFF2-40B4-BE49-F238E27FC236}">
                  <a16:creationId xmlns:a16="http://schemas.microsoft.com/office/drawing/2014/main" id="{D3B951B3-4BC9-D399-4B77-AAB076C767ED}"/>
                </a:ext>
              </a:extLst>
            </p:cNvPr>
            <p:cNvSpPr txBox="1">
              <a:spLocks noChangeArrowheads="1"/>
            </p:cNvSpPr>
            <p:nvPr/>
          </p:nvSpPr>
          <p:spPr bwMode="auto">
            <a:xfrm>
              <a:off x="6737868" y="2183226"/>
              <a:ext cx="159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Calibri Light" panose="020F0302020204030204" pitchFamily="34" charset="0"/>
                </a:rPr>
                <a:t>Next move</a:t>
              </a:r>
              <a:endParaRPr lang="zh-TW" altLang="en-US" sz="2000" dirty="0">
                <a:latin typeface="Calibri Light" panose="020F0302020204030204" pitchFamily="34" charset="0"/>
              </a:endParaRPr>
            </a:p>
          </p:txBody>
        </p:sp>
      </p:grpSp>
      <p:sp>
        <p:nvSpPr>
          <p:cNvPr id="12" name="文字方塊 12">
            <a:extLst>
              <a:ext uri="{FF2B5EF4-FFF2-40B4-BE49-F238E27FC236}">
                <a16:creationId xmlns:a16="http://schemas.microsoft.com/office/drawing/2014/main" id="{E4361D22-A280-507B-0B3E-B5BC6AA2FB54}"/>
              </a:ext>
            </a:extLst>
          </p:cNvPr>
          <p:cNvSpPr txBox="1">
            <a:spLocks noChangeArrowheads="1"/>
          </p:cNvSpPr>
          <p:nvPr/>
        </p:nvSpPr>
        <p:spPr bwMode="auto">
          <a:xfrm>
            <a:off x="1079500" y="4179888"/>
            <a:ext cx="271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19 x 19 matrix</a:t>
            </a:r>
            <a:endParaRPr lang="zh-TW" altLang="en-US" dirty="0">
              <a:latin typeface="Calibri Light" panose="020F0302020204030204" pitchFamily="34" charset="0"/>
            </a:endParaRPr>
          </a:p>
        </p:txBody>
      </p:sp>
      <p:sp>
        <p:nvSpPr>
          <p:cNvPr id="13" name="文字方塊 13">
            <a:extLst>
              <a:ext uri="{FF2B5EF4-FFF2-40B4-BE49-F238E27FC236}">
                <a16:creationId xmlns:a16="http://schemas.microsoft.com/office/drawing/2014/main" id="{E9D9C115-DF63-2794-D120-D0CCD3D50198}"/>
              </a:ext>
            </a:extLst>
          </p:cNvPr>
          <p:cNvSpPr txBox="1">
            <a:spLocks noChangeArrowheads="1"/>
          </p:cNvSpPr>
          <p:nvPr/>
        </p:nvSpPr>
        <p:spPr bwMode="auto">
          <a:xfrm>
            <a:off x="1576388" y="4775200"/>
            <a:ext cx="172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Black: 1</a:t>
            </a:r>
            <a:endParaRPr lang="zh-TW" altLang="en-US" dirty="0">
              <a:latin typeface="Calibri Light" panose="020F0302020204030204" pitchFamily="34" charset="0"/>
            </a:endParaRPr>
          </a:p>
        </p:txBody>
      </p:sp>
      <p:sp>
        <p:nvSpPr>
          <p:cNvPr id="14" name="文字方塊 14">
            <a:extLst>
              <a:ext uri="{FF2B5EF4-FFF2-40B4-BE49-F238E27FC236}">
                <a16:creationId xmlns:a16="http://schemas.microsoft.com/office/drawing/2014/main" id="{85AAE6A7-AB4E-C539-A22A-D2E880B2040E}"/>
              </a:ext>
            </a:extLst>
          </p:cNvPr>
          <p:cNvSpPr txBox="1">
            <a:spLocks noChangeArrowheads="1"/>
          </p:cNvSpPr>
          <p:nvPr/>
        </p:nvSpPr>
        <p:spPr bwMode="auto">
          <a:xfrm>
            <a:off x="1576388" y="5224463"/>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white: -1</a:t>
            </a:r>
            <a:endParaRPr lang="zh-TW" altLang="en-US" dirty="0">
              <a:latin typeface="Calibri Light" panose="020F0302020204030204" pitchFamily="34" charset="0"/>
            </a:endParaRPr>
          </a:p>
        </p:txBody>
      </p:sp>
      <p:sp>
        <p:nvSpPr>
          <p:cNvPr id="15" name="文字方塊 15">
            <a:extLst>
              <a:ext uri="{FF2B5EF4-FFF2-40B4-BE49-F238E27FC236}">
                <a16:creationId xmlns:a16="http://schemas.microsoft.com/office/drawing/2014/main" id="{6ACD5B15-B340-F2CE-753B-0F37DB993118}"/>
              </a:ext>
            </a:extLst>
          </p:cNvPr>
          <p:cNvSpPr txBox="1">
            <a:spLocks noChangeArrowheads="1"/>
          </p:cNvSpPr>
          <p:nvPr/>
        </p:nvSpPr>
        <p:spPr bwMode="auto">
          <a:xfrm>
            <a:off x="1576388" y="5673725"/>
            <a:ext cx="172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none: 0</a:t>
            </a:r>
            <a:endParaRPr lang="zh-TW" altLang="en-US" dirty="0">
              <a:latin typeface="Calibri Light" panose="020F0302020204030204" pitchFamily="34" charset="0"/>
            </a:endParaRPr>
          </a:p>
        </p:txBody>
      </p:sp>
      <p:sp>
        <p:nvSpPr>
          <p:cNvPr id="17" name="文字方塊 17">
            <a:extLst>
              <a:ext uri="{FF2B5EF4-FFF2-40B4-BE49-F238E27FC236}">
                <a16:creationId xmlns:a16="http://schemas.microsoft.com/office/drawing/2014/main" id="{C6F16087-6503-CF87-6439-2C62A05BF900}"/>
              </a:ext>
            </a:extLst>
          </p:cNvPr>
          <p:cNvSpPr txBox="1"/>
          <p:nvPr/>
        </p:nvSpPr>
        <p:spPr>
          <a:xfrm>
            <a:off x="3680602" y="4623211"/>
            <a:ext cx="4929997" cy="83099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Fully-connected feedforward network can be used</a:t>
            </a:r>
            <a:endParaRPr lang="zh-TW" altLang="en-US" sz="2400" dirty="0">
              <a:solidFill>
                <a:srgbClr val="000000"/>
              </a:solidFill>
              <a:latin typeface="Calibri Light" panose="020F0302020204030204" pitchFamily="34" charset="0"/>
            </a:endParaRPr>
          </a:p>
        </p:txBody>
      </p:sp>
      <p:sp>
        <p:nvSpPr>
          <p:cNvPr id="18" name="文字方塊 18">
            <a:extLst>
              <a:ext uri="{FF2B5EF4-FFF2-40B4-BE49-F238E27FC236}">
                <a16:creationId xmlns:a16="http://schemas.microsoft.com/office/drawing/2014/main" id="{524093C3-9D83-4296-66DE-6CE3E9D4D983}"/>
              </a:ext>
            </a:extLst>
          </p:cNvPr>
          <p:cNvSpPr txBox="1"/>
          <p:nvPr/>
        </p:nvSpPr>
        <p:spPr>
          <a:xfrm>
            <a:off x="3680603" y="5669311"/>
            <a:ext cx="4929996"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But CNN performs much better</a:t>
            </a:r>
            <a:endParaRPr lang="zh-TW" altLang="en-US" sz="2400" dirty="0">
              <a:solidFill>
                <a:srgbClr val="000000"/>
              </a:solidFill>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3" grpId="0"/>
      <p:bldP spid="14"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標題 1">
            <a:extLst>
              <a:ext uri="{FF2B5EF4-FFF2-40B4-BE49-F238E27FC236}">
                <a16:creationId xmlns:a16="http://schemas.microsoft.com/office/drawing/2014/main" id="{6DF41F2A-1510-B1E5-59C7-03588BDA9D15}"/>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AlphaGo’s policy network</a:t>
            </a:r>
            <a:endParaRPr lang="zh-TW" altLang="en-US">
              <a:ea typeface="ＭＳ Ｐゴシック" panose="020B0600070205080204" pitchFamily="34" charset="-128"/>
            </a:endParaRPr>
          </a:p>
        </p:txBody>
      </p:sp>
      <p:pic>
        <p:nvPicPr>
          <p:cNvPr id="6" name="圖片 3">
            <a:extLst>
              <a:ext uri="{FF2B5EF4-FFF2-40B4-BE49-F238E27FC236}">
                <a16:creationId xmlns:a16="http://schemas.microsoft.com/office/drawing/2014/main" id="{37467587-9AF2-D393-F21A-FAF48A6D3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965450"/>
            <a:ext cx="8955088" cy="368458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7" name="文字方塊 4">
            <a:extLst>
              <a:ext uri="{FF2B5EF4-FFF2-40B4-BE49-F238E27FC236}">
                <a16:creationId xmlns:a16="http://schemas.microsoft.com/office/drawing/2014/main" id="{675AC39D-1EF7-E703-A702-7B72251CA156}"/>
              </a:ext>
            </a:extLst>
          </p:cNvPr>
          <p:cNvSpPr txBox="1"/>
          <p:nvPr/>
        </p:nvSpPr>
        <p:spPr>
          <a:xfrm>
            <a:off x="152400" y="2362200"/>
            <a:ext cx="6657521"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Note: </a:t>
            </a:r>
            <a:r>
              <a:rPr lang="en-US" altLang="zh-TW" sz="2400" dirty="0" err="1">
                <a:solidFill>
                  <a:srgbClr val="000000"/>
                </a:solidFill>
                <a:latin typeface="Calibri Light" panose="020F0302020204030204" pitchFamily="34" charset="0"/>
              </a:rPr>
              <a:t>AlphaGo</a:t>
            </a:r>
            <a:r>
              <a:rPr lang="en-US" altLang="zh-TW" sz="2400" dirty="0">
                <a:solidFill>
                  <a:srgbClr val="000000"/>
                </a:solidFill>
                <a:latin typeface="Calibri Light" panose="020F0302020204030204" pitchFamily="34" charset="0"/>
              </a:rPr>
              <a:t> does not use Max Pooling.</a:t>
            </a:r>
            <a:endParaRPr lang="zh-TW" altLang="en-US" sz="2400" dirty="0">
              <a:solidFill>
                <a:srgbClr val="000000"/>
              </a:solidFill>
              <a:latin typeface="Calibri Light" panose="020F0302020204030204" pitchFamily="34" charset="0"/>
            </a:endParaRPr>
          </a:p>
        </p:txBody>
      </p:sp>
      <p:sp>
        <p:nvSpPr>
          <p:cNvPr id="39954" name="TextBox 22">
            <a:extLst>
              <a:ext uri="{FF2B5EF4-FFF2-40B4-BE49-F238E27FC236}">
                <a16:creationId xmlns:a16="http://schemas.microsoft.com/office/drawing/2014/main" id="{A1AF7273-DB57-0E77-462E-0EAE817DB7AE}"/>
              </a:ext>
            </a:extLst>
          </p:cNvPr>
          <p:cNvSpPr txBox="1">
            <a:spLocks noChangeArrowheads="1"/>
          </p:cNvSpPr>
          <p:nvPr/>
        </p:nvSpPr>
        <p:spPr bwMode="auto">
          <a:xfrm>
            <a:off x="25400" y="1828800"/>
            <a:ext cx="662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Calibri Light" panose="020F0302020204030204" pitchFamily="34" charset="0"/>
              </a:rPr>
              <a:t>The following is quotation from their Nature article: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圖片 24">
            <a:extLst>
              <a:ext uri="{FF2B5EF4-FFF2-40B4-BE49-F238E27FC236}">
                <a16:creationId xmlns:a16="http://schemas.microsoft.com/office/drawing/2014/main" id="{B0AD8D4C-3E12-65F8-EBBB-CE925F96F3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113088"/>
            <a:ext cx="65452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標題 1">
            <a:extLst>
              <a:ext uri="{FF2B5EF4-FFF2-40B4-BE49-F238E27FC236}">
                <a16:creationId xmlns:a16="http://schemas.microsoft.com/office/drawing/2014/main" id="{0035BE8A-8774-9D63-CFE1-D0B4D166DB63}"/>
              </a:ext>
            </a:extLst>
          </p:cNvPr>
          <p:cNvSpPr>
            <a:spLocks noGrp="1"/>
          </p:cNvSpPr>
          <p:nvPr>
            <p:ph type="title"/>
          </p:nvPr>
        </p:nvSpPr>
        <p:spPr>
          <a:xfrm>
            <a:off x="628650" y="295275"/>
            <a:ext cx="7886700" cy="1325563"/>
          </a:xfrm>
        </p:spPr>
        <p:txBody>
          <a:bodyPr/>
          <a:lstStyle/>
          <a:p>
            <a:r>
              <a:rPr lang="en-US" altLang="zh-TW">
                <a:ea typeface="ＭＳ Ｐゴシック" panose="020B0600070205080204" pitchFamily="34" charset="-128"/>
              </a:rPr>
              <a:t>CNN in speech recognition</a:t>
            </a:r>
            <a:endParaRPr lang="zh-TW" altLang="en-US">
              <a:ea typeface="ＭＳ Ｐゴシック" panose="020B0600070205080204" pitchFamily="34" charset="-128"/>
            </a:endParaRPr>
          </a:p>
        </p:txBody>
      </p:sp>
      <p:cxnSp>
        <p:nvCxnSpPr>
          <p:cNvPr id="6" name="直線單箭頭接點 4">
            <a:extLst>
              <a:ext uri="{FF2B5EF4-FFF2-40B4-BE49-F238E27FC236}">
                <a16:creationId xmlns:a16="http://schemas.microsoft.com/office/drawing/2014/main" id="{77ECB0CC-0FDA-A434-1044-E11C1D68444A}"/>
              </a:ext>
            </a:extLst>
          </p:cNvPr>
          <p:cNvCxnSpPr/>
          <p:nvPr/>
        </p:nvCxnSpPr>
        <p:spPr>
          <a:xfrm>
            <a:off x="1390650" y="5778500"/>
            <a:ext cx="666273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直線單箭頭接點 5">
            <a:extLst>
              <a:ext uri="{FF2B5EF4-FFF2-40B4-BE49-F238E27FC236}">
                <a16:creationId xmlns:a16="http://schemas.microsoft.com/office/drawing/2014/main" id="{F279F9C3-7BBC-8C81-1BF8-FB0F22394A92}"/>
              </a:ext>
            </a:extLst>
          </p:cNvPr>
          <p:cNvCxnSpPr/>
          <p:nvPr/>
        </p:nvCxnSpPr>
        <p:spPr>
          <a:xfrm flipV="1">
            <a:off x="1390650" y="3100388"/>
            <a:ext cx="0" cy="2674937"/>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0965" name="文字方塊 6">
            <a:extLst>
              <a:ext uri="{FF2B5EF4-FFF2-40B4-BE49-F238E27FC236}">
                <a16:creationId xmlns:a16="http://schemas.microsoft.com/office/drawing/2014/main" id="{7F64C5B4-BA1C-EF1B-2AA5-8E367D0A43E4}"/>
              </a:ext>
            </a:extLst>
          </p:cNvPr>
          <p:cNvSpPr txBox="1">
            <a:spLocks noChangeArrowheads="1"/>
          </p:cNvSpPr>
          <p:nvPr/>
        </p:nvSpPr>
        <p:spPr bwMode="auto">
          <a:xfrm>
            <a:off x="3587750" y="5802313"/>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Time</a:t>
            </a:r>
            <a:endParaRPr lang="zh-TW" altLang="en-US" dirty="0">
              <a:latin typeface="Calibri Light" panose="020F0302020204030204" pitchFamily="34" charset="0"/>
            </a:endParaRPr>
          </a:p>
        </p:txBody>
      </p:sp>
      <p:sp>
        <p:nvSpPr>
          <p:cNvPr id="40966" name="文字方塊 7">
            <a:extLst>
              <a:ext uri="{FF2B5EF4-FFF2-40B4-BE49-F238E27FC236}">
                <a16:creationId xmlns:a16="http://schemas.microsoft.com/office/drawing/2014/main" id="{F0D9DDB3-D3E2-CFCA-3837-84CABD8D3856}"/>
              </a:ext>
            </a:extLst>
          </p:cNvPr>
          <p:cNvSpPr txBox="1">
            <a:spLocks noChangeArrowheads="1"/>
          </p:cNvSpPr>
          <p:nvPr/>
        </p:nvSpPr>
        <p:spPr bwMode="auto">
          <a:xfrm rot="-5400000">
            <a:off x="-30163" y="4203701"/>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Frequency</a:t>
            </a:r>
            <a:endParaRPr lang="zh-TW" altLang="en-US" dirty="0">
              <a:latin typeface="Calibri Light" panose="020F0302020204030204" pitchFamily="34" charset="0"/>
            </a:endParaRPr>
          </a:p>
        </p:txBody>
      </p:sp>
      <p:sp>
        <p:nvSpPr>
          <p:cNvPr id="40967" name="矩形 8">
            <a:extLst>
              <a:ext uri="{FF2B5EF4-FFF2-40B4-BE49-F238E27FC236}">
                <a16:creationId xmlns:a16="http://schemas.microsoft.com/office/drawing/2014/main" id="{5C2E7ABE-A823-17AC-2A8A-6369F1726100}"/>
              </a:ext>
            </a:extLst>
          </p:cNvPr>
          <p:cNvSpPr>
            <a:spLocks noChangeArrowheads="1"/>
          </p:cNvSpPr>
          <p:nvPr/>
        </p:nvSpPr>
        <p:spPr bwMode="auto">
          <a:xfrm>
            <a:off x="3659188" y="6113463"/>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solidFill>
                  <a:srgbClr val="FF0000"/>
                </a:solidFill>
                <a:latin typeface="Calibri Light" panose="020F0302020204030204" pitchFamily="34" charset="0"/>
              </a:rPr>
              <a:t>Spectrogram</a:t>
            </a:r>
            <a:endParaRPr lang="zh-TW" altLang="en-US" sz="2800" dirty="0">
              <a:solidFill>
                <a:srgbClr val="FF0000"/>
              </a:solidFill>
              <a:latin typeface="Calibri Light" panose="020F0302020204030204" pitchFamily="34" charset="0"/>
            </a:endParaRPr>
          </a:p>
        </p:txBody>
      </p:sp>
      <p:sp>
        <p:nvSpPr>
          <p:cNvPr id="11" name="矩形 11">
            <a:extLst>
              <a:ext uri="{FF2B5EF4-FFF2-40B4-BE49-F238E27FC236}">
                <a16:creationId xmlns:a16="http://schemas.microsoft.com/office/drawing/2014/main" id="{65F6A4CC-CD37-5587-554E-C3D19E61D58B}"/>
              </a:ext>
            </a:extLst>
          </p:cNvPr>
          <p:cNvSpPr/>
          <p:nvPr/>
        </p:nvSpPr>
        <p:spPr>
          <a:xfrm>
            <a:off x="2300288" y="3101975"/>
            <a:ext cx="1509712" cy="2667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12">
            <a:extLst>
              <a:ext uri="{FF2B5EF4-FFF2-40B4-BE49-F238E27FC236}">
                <a16:creationId xmlns:a16="http://schemas.microsoft.com/office/drawing/2014/main" id="{87C0227E-DB30-D2DB-373D-F388C6FB6408}"/>
              </a:ext>
            </a:extLst>
          </p:cNvPr>
          <p:cNvSpPr>
            <a:spLocks noChangeArrowheads="1"/>
          </p:cNvSpPr>
          <p:nvPr/>
        </p:nvSpPr>
        <p:spPr bwMode="auto">
          <a:xfrm>
            <a:off x="2192338" y="2127250"/>
            <a:ext cx="1681162" cy="58261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solidFill>
                  <a:srgbClr val="000000"/>
                </a:solidFill>
                <a:latin typeface="Calibri Light" panose="020F0302020204030204" pitchFamily="34" charset="0"/>
              </a:rPr>
              <a:t>CNN</a:t>
            </a:r>
            <a:endParaRPr lang="zh-TW" altLang="en-US" sz="2800" dirty="0">
              <a:solidFill>
                <a:srgbClr val="000000"/>
              </a:solidFill>
              <a:latin typeface="Calibri Light" panose="020F0302020204030204" pitchFamily="34" charset="0"/>
            </a:endParaRPr>
          </a:p>
        </p:txBody>
      </p:sp>
      <p:cxnSp>
        <p:nvCxnSpPr>
          <p:cNvPr id="13" name="直線單箭頭接點 13">
            <a:extLst>
              <a:ext uri="{FF2B5EF4-FFF2-40B4-BE49-F238E27FC236}">
                <a16:creationId xmlns:a16="http://schemas.microsoft.com/office/drawing/2014/main" id="{6F5553A7-BA30-E817-8D4E-52FF94D355A2}"/>
              </a:ext>
            </a:extLst>
          </p:cNvPr>
          <p:cNvCxnSpPr/>
          <p:nvPr/>
        </p:nvCxnSpPr>
        <p:spPr>
          <a:xfrm flipV="1">
            <a:off x="3051175" y="1690688"/>
            <a:ext cx="0" cy="4365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a:extLst>
              <a:ext uri="{FF2B5EF4-FFF2-40B4-BE49-F238E27FC236}">
                <a16:creationId xmlns:a16="http://schemas.microsoft.com/office/drawing/2014/main" id="{411A4370-74C1-7B48-3BE8-AC32C7A79655}"/>
              </a:ext>
            </a:extLst>
          </p:cNvPr>
          <p:cNvCxnSpPr>
            <a:endCxn id="12" idx="2"/>
          </p:cNvCxnSpPr>
          <p:nvPr/>
        </p:nvCxnSpPr>
        <p:spPr>
          <a:xfrm flipV="1">
            <a:off x="3033713" y="2709863"/>
            <a:ext cx="0" cy="3905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5">
            <a:extLst>
              <a:ext uri="{FF2B5EF4-FFF2-40B4-BE49-F238E27FC236}">
                <a16:creationId xmlns:a16="http://schemas.microsoft.com/office/drawing/2014/main" id="{74CC6F85-DD13-5EEB-B0AA-46E56DCEF951}"/>
              </a:ext>
            </a:extLst>
          </p:cNvPr>
          <p:cNvSpPr txBox="1">
            <a:spLocks noChangeArrowheads="1"/>
          </p:cNvSpPr>
          <p:nvPr/>
        </p:nvSpPr>
        <p:spPr bwMode="auto">
          <a:xfrm>
            <a:off x="2236788" y="5697538"/>
            <a:ext cx="1592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Image</a:t>
            </a:r>
            <a:endParaRPr lang="zh-TW" altLang="en-US" dirty="0">
              <a:latin typeface="Calibri Light" panose="020F0302020204030204" pitchFamily="34" charset="0"/>
            </a:endParaRPr>
          </a:p>
        </p:txBody>
      </p:sp>
      <p:sp>
        <p:nvSpPr>
          <p:cNvPr id="16" name="矩形 18">
            <a:extLst>
              <a:ext uri="{FF2B5EF4-FFF2-40B4-BE49-F238E27FC236}">
                <a16:creationId xmlns:a16="http://schemas.microsoft.com/office/drawing/2014/main" id="{8DEB9AEE-C6BE-A076-6096-494A45551791}"/>
              </a:ext>
            </a:extLst>
          </p:cNvPr>
          <p:cNvSpPr/>
          <p:nvPr/>
        </p:nvSpPr>
        <p:spPr>
          <a:xfrm>
            <a:off x="2354263" y="3146425"/>
            <a:ext cx="1393825" cy="838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矩形 19">
            <a:extLst>
              <a:ext uri="{FF2B5EF4-FFF2-40B4-BE49-F238E27FC236}">
                <a16:creationId xmlns:a16="http://schemas.microsoft.com/office/drawing/2014/main" id="{D1931E02-87E0-4690-E255-786BE2996C05}"/>
              </a:ext>
            </a:extLst>
          </p:cNvPr>
          <p:cNvSpPr/>
          <p:nvPr/>
        </p:nvSpPr>
        <p:spPr>
          <a:xfrm>
            <a:off x="2349500" y="34258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矩形 20">
            <a:extLst>
              <a:ext uri="{FF2B5EF4-FFF2-40B4-BE49-F238E27FC236}">
                <a16:creationId xmlns:a16="http://schemas.microsoft.com/office/drawing/2014/main" id="{4724E5B9-20C1-4173-5812-EEEBCB07B668}"/>
              </a:ext>
            </a:extLst>
          </p:cNvPr>
          <p:cNvSpPr/>
          <p:nvPr/>
        </p:nvSpPr>
        <p:spPr>
          <a:xfrm>
            <a:off x="2349500" y="37052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9" name="直線單箭頭接點 22">
            <a:extLst>
              <a:ext uri="{FF2B5EF4-FFF2-40B4-BE49-F238E27FC236}">
                <a16:creationId xmlns:a16="http://schemas.microsoft.com/office/drawing/2014/main" id="{5B7EEEA9-2930-6787-F97E-13068907A08D}"/>
              </a:ext>
            </a:extLst>
          </p:cNvPr>
          <p:cNvCxnSpPr/>
          <p:nvPr/>
        </p:nvCxnSpPr>
        <p:spPr>
          <a:xfrm>
            <a:off x="3044825" y="4686300"/>
            <a:ext cx="0" cy="5556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23">
            <a:extLst>
              <a:ext uri="{FF2B5EF4-FFF2-40B4-BE49-F238E27FC236}">
                <a16:creationId xmlns:a16="http://schemas.microsoft.com/office/drawing/2014/main" id="{B18CA9F2-A052-CDE9-A1A1-00E3FBAC12E8}"/>
              </a:ext>
            </a:extLst>
          </p:cNvPr>
          <p:cNvSpPr txBox="1">
            <a:spLocks noChangeArrowheads="1"/>
          </p:cNvSpPr>
          <p:nvPr/>
        </p:nvSpPr>
        <p:spPr bwMode="auto">
          <a:xfrm>
            <a:off x="4572000" y="1944688"/>
            <a:ext cx="318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 filters move in the frequency direction.</a:t>
            </a:r>
            <a:endParaRPr lang="zh-TW" altLang="en-US" dirty="0">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animBg="1"/>
      <p:bldP spid="17" grpId="0" animBg="1"/>
      <p:bldP spid="18"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標題 1">
            <a:extLst>
              <a:ext uri="{FF2B5EF4-FFF2-40B4-BE49-F238E27FC236}">
                <a16:creationId xmlns:a16="http://schemas.microsoft.com/office/drawing/2014/main" id="{868D9526-9941-A34E-C3D1-09FB319FF136}"/>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CNN in text classification</a:t>
            </a:r>
            <a:endParaRPr lang="zh-TW" altLang="en-US">
              <a:ea typeface="ＭＳ Ｐゴシック" panose="020B0600070205080204" pitchFamily="34" charset="-128"/>
            </a:endParaRPr>
          </a:p>
        </p:txBody>
      </p:sp>
      <p:pic>
        <p:nvPicPr>
          <p:cNvPr id="41987" name="圖片 4">
            <a:extLst>
              <a:ext uri="{FF2B5EF4-FFF2-40B4-BE49-F238E27FC236}">
                <a16:creationId xmlns:a16="http://schemas.microsoft.com/office/drawing/2014/main" id="{2631F642-1744-0167-005B-D39B00A834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957388"/>
            <a:ext cx="82772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5">
            <a:extLst>
              <a:ext uri="{FF2B5EF4-FFF2-40B4-BE49-F238E27FC236}">
                <a16:creationId xmlns:a16="http://schemas.microsoft.com/office/drawing/2014/main" id="{1FBBC445-65FB-F011-B0C7-4F47BD89348A}"/>
              </a:ext>
            </a:extLst>
          </p:cNvPr>
          <p:cNvSpPr>
            <a:spLocks noChangeArrowheads="1"/>
          </p:cNvSpPr>
          <p:nvPr/>
        </p:nvSpPr>
        <p:spPr bwMode="auto">
          <a:xfrm>
            <a:off x="3943350" y="5519738"/>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dirty="0">
                <a:latin typeface="Calibri Light" panose="020F0302020204030204" pitchFamily="34" charset="0"/>
              </a:rPr>
              <a:t>Source of image: </a:t>
            </a:r>
            <a:r>
              <a:rPr lang="zh-TW" altLang="en-US" sz="1800" dirty="0">
                <a:latin typeface="Calibri Light" panose="020F0302020204030204" pitchFamily="34" charset="0"/>
              </a:rPr>
              <a:t>http://citeseerx.ist.psu.edu/viewdoc/download?doi=10.1.1.703.6858&amp;rep=rep1&amp;type=pdf</a:t>
            </a:r>
          </a:p>
        </p:txBody>
      </p:sp>
      <p:grpSp>
        <p:nvGrpSpPr>
          <p:cNvPr id="8" name="群組 10">
            <a:extLst>
              <a:ext uri="{FF2B5EF4-FFF2-40B4-BE49-F238E27FC236}">
                <a16:creationId xmlns:a16="http://schemas.microsoft.com/office/drawing/2014/main" id="{2199378F-4516-2F4C-EEC3-C6E037885C60}"/>
              </a:ext>
            </a:extLst>
          </p:cNvPr>
          <p:cNvGrpSpPr>
            <a:grpSpLocks/>
          </p:cNvGrpSpPr>
          <p:nvPr/>
        </p:nvGrpSpPr>
        <p:grpSpPr bwMode="auto">
          <a:xfrm>
            <a:off x="939800" y="3233738"/>
            <a:ext cx="1927225" cy="962025"/>
            <a:chOff x="940253" y="3233058"/>
            <a:chExt cx="1926771" cy="963385"/>
          </a:xfrm>
        </p:grpSpPr>
        <p:sp>
          <p:nvSpPr>
            <p:cNvPr id="9" name="矩形 6">
              <a:extLst>
                <a:ext uri="{FF2B5EF4-FFF2-40B4-BE49-F238E27FC236}">
                  <a16:creationId xmlns:a16="http://schemas.microsoft.com/office/drawing/2014/main" id="{E1E6311C-FA26-CF5C-A387-843B24701D67}"/>
                </a:ext>
              </a:extLst>
            </p:cNvPr>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0" name="直線單箭頭接點 8">
              <a:extLst>
                <a:ext uri="{FF2B5EF4-FFF2-40B4-BE49-F238E27FC236}">
                  <a16:creationId xmlns:a16="http://schemas.microsoft.com/office/drawing/2014/main" id="{5E398779-E9AC-F4D6-68EF-BA1DEF8AD9C0}"/>
                </a:ext>
              </a:extLst>
            </p:cNvPr>
            <p:cNvCxnSpPr/>
            <p:nvPr/>
          </p:nvCxnSpPr>
          <p:spPr>
            <a:xfrm>
              <a:off x="1110076" y="3430186"/>
              <a:ext cx="0" cy="637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992" name="文字方塊 9">
              <a:extLst>
                <a:ext uri="{FF2B5EF4-FFF2-40B4-BE49-F238E27FC236}">
                  <a16:creationId xmlns:a16="http://schemas.microsoft.com/office/drawing/2014/main" id="{8B7245BD-5179-AF57-B1EA-29AFB70BC74E}"/>
                </a:ext>
              </a:extLst>
            </p:cNvPr>
            <p:cNvSpPr txBox="1">
              <a:spLocks noChangeArrowheads="1"/>
            </p:cNvSpPr>
            <p:nvPr/>
          </p:nvSpPr>
          <p:spPr bwMode="auto">
            <a:xfrm>
              <a:off x="1146403" y="3517935"/>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a:t>
              </a:r>
              <a:endParaRPr lang="zh-TW" altLang="en-US" dirty="0">
                <a:solidFill>
                  <a:srgbClr val="FF0000"/>
                </a:solidFill>
                <a:latin typeface="Calibri Light" panose="020F03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632B145-E3A5-D235-A777-FFDD409520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9"/>
          <a:stretch/>
        </p:blipFill>
        <p:spPr bwMode="auto">
          <a:xfrm>
            <a:off x="435818" y="1436914"/>
            <a:ext cx="3993270" cy="4462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7210E-0FF2-CD89-EDCF-E8B7A4AB88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30"/>
          <a:stretch/>
        </p:blipFill>
        <p:spPr bwMode="auto">
          <a:xfrm>
            <a:off x="4805525" y="1436914"/>
            <a:ext cx="4013735" cy="446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04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A146-A132-EC8F-00DB-A56B5AFB4940}"/>
              </a:ext>
            </a:extLst>
          </p:cNvPr>
          <p:cNvSpPr>
            <a:spLocks noGrp="1"/>
          </p:cNvSpPr>
          <p:nvPr>
            <p:ph type="title"/>
          </p:nvPr>
        </p:nvSpPr>
        <p:spPr/>
        <p:txBody>
          <a:bodyPr/>
          <a:lstStyle/>
          <a:p>
            <a:r>
              <a:rPr lang="en-US" dirty="0">
                <a:effectLst/>
                <a:latin typeface="Helvetica" pitchFamily="2" charset="0"/>
              </a:rPr>
              <a:t>Demos</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08D622EA-4E00-249D-517D-3B73E957E898}"/>
              </a:ext>
            </a:extLst>
          </p:cNvPr>
          <p:cNvSpPr>
            <a:spLocks noGrp="1"/>
          </p:cNvSpPr>
          <p:nvPr>
            <p:ph idx="1"/>
          </p:nvPr>
        </p:nvSpPr>
        <p:spPr/>
        <p:txBody>
          <a:bodyPr/>
          <a:lstStyle/>
          <a:p>
            <a:r>
              <a:rPr lang="en-US" dirty="0"/>
              <a:t>https://</a:t>
            </a:r>
            <a:r>
              <a:rPr lang="en-US" dirty="0" err="1"/>
              <a:t>cs.stanford.edu</a:t>
            </a:r>
            <a:r>
              <a:rPr lang="en-US" dirty="0"/>
              <a:t>/people/</a:t>
            </a:r>
            <a:r>
              <a:rPr lang="en-US" dirty="0" err="1"/>
              <a:t>karpathy</a:t>
            </a:r>
            <a:r>
              <a:rPr lang="en-US" dirty="0"/>
              <a:t>/</a:t>
            </a:r>
            <a:r>
              <a:rPr lang="en-US" dirty="0" err="1"/>
              <a:t>convnetjs</a:t>
            </a:r>
            <a:r>
              <a:rPr lang="en-US" dirty="0"/>
              <a:t>/demo/</a:t>
            </a:r>
            <a:r>
              <a:rPr lang="en-US" dirty="0" err="1"/>
              <a:t>mnist.html</a:t>
            </a:r>
            <a:endParaRPr lang="en-US" dirty="0"/>
          </a:p>
        </p:txBody>
      </p:sp>
    </p:spTree>
    <p:extLst>
      <p:ext uri="{BB962C8B-B14F-4D97-AF65-F5344CB8AC3E}">
        <p14:creationId xmlns:p14="http://schemas.microsoft.com/office/powerpoint/2010/main" val="2312446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convolution</a:t>
            </a:r>
          </a:p>
        </p:txBody>
      </p:sp>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676400"/>
            <a:ext cx="668655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3810000"/>
            <a:ext cx="5638800" cy="228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3765911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419100" y="354295"/>
            <a:ext cx="8305800" cy="892552"/>
          </a:xfrm>
          <a:prstGeom prst="rect">
            <a:avLst/>
          </a:prstGeom>
        </p:spPr>
        <p:txBody>
          <a:bodyPr wrap="square">
            <a:spAutoFit/>
          </a:bodyPr>
          <a:lstStyle/>
          <a:p>
            <a:r>
              <a:rPr lang="en-US" sz="2600" dirty="0"/>
              <a:t>To calculate the gradients of error ‘E’ with respect to the filter ‘F’, the following equations needs to solved.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24" y="1520889"/>
            <a:ext cx="8360476" cy="402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1294543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1" y="1452255"/>
            <a:ext cx="7010400" cy="395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
        <p:nvSpPr>
          <p:cNvPr id="5" name="Rectangle 4"/>
          <p:cNvSpPr/>
          <p:nvPr/>
        </p:nvSpPr>
        <p:spPr>
          <a:xfrm>
            <a:off x="419100" y="802957"/>
            <a:ext cx="8305800" cy="492443"/>
          </a:xfrm>
          <a:prstGeom prst="rect">
            <a:avLst/>
          </a:prstGeom>
        </p:spPr>
        <p:txBody>
          <a:bodyPr wrap="square">
            <a:spAutoFit/>
          </a:bodyPr>
          <a:lstStyle/>
          <a:p>
            <a:r>
              <a:rPr lang="en-US" sz="2600" dirty="0"/>
              <a:t>Which evaluates to-</a:t>
            </a:r>
          </a:p>
        </p:txBody>
      </p:sp>
    </p:spTree>
    <p:extLst>
      <p:ext uri="{BB962C8B-B14F-4D97-AF65-F5344CB8AC3E}">
        <p14:creationId xmlns:p14="http://schemas.microsoft.com/office/powerpoint/2010/main" val="2233498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304800" y="1143000"/>
            <a:ext cx="8305800" cy="892552"/>
          </a:xfrm>
          <a:prstGeom prst="rect">
            <a:avLst/>
          </a:prstGeom>
        </p:spPr>
        <p:txBody>
          <a:bodyPr wrap="square">
            <a:spAutoFit/>
          </a:bodyPr>
          <a:lstStyle/>
          <a:p>
            <a:r>
              <a:rPr lang="en-US" sz="2600" dirty="0"/>
              <a:t>If we look closely the previous equation can be written in form of our convolution operation.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46" y="2516188"/>
            <a:ext cx="7601454" cy="15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2772769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292925" y="188893"/>
            <a:ext cx="8305800" cy="954107"/>
          </a:xfrm>
          <a:prstGeom prst="rect">
            <a:avLst/>
          </a:prstGeom>
        </p:spPr>
        <p:txBody>
          <a:bodyPr wrap="square">
            <a:spAutoFit/>
          </a:bodyPr>
          <a:lstStyle/>
          <a:p>
            <a:r>
              <a:rPr lang="en-US" sz="2800" dirty="0"/>
              <a:t>Similarly we can find the gradients of the error ‘E’ with respect to the input matrix ‘X’.</a:t>
            </a:r>
            <a:endParaRPr lang="en-US" sz="2600" dirty="0"/>
          </a:p>
        </p:txBody>
      </p:sp>
      <p:pic>
        <p:nvPicPr>
          <p:cNvPr id="11266" name="Picture 2" descr="https://cdn-images-1.medium.com/max/1600/1*ndW3KqLjW9ht_8ZFjQOH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66800"/>
            <a:ext cx="4495800" cy="5538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6449086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292925" y="188893"/>
            <a:ext cx="8305800" cy="2893100"/>
          </a:xfrm>
          <a:prstGeom prst="rect">
            <a:avLst/>
          </a:prstGeom>
        </p:spPr>
        <p:txBody>
          <a:bodyPr wrap="square">
            <a:spAutoFit/>
          </a:bodyPr>
          <a:lstStyle/>
          <a:p>
            <a:r>
              <a:rPr lang="en-US" sz="2600" dirty="0"/>
              <a:t>The previous computation can be obtained by a different type of convolution operation known as </a:t>
            </a:r>
            <a:r>
              <a:rPr lang="en-US" sz="2600" b="1" dirty="0"/>
              <a:t>full convolution</a:t>
            </a:r>
            <a:r>
              <a:rPr lang="en-US" sz="2600" dirty="0"/>
              <a:t>. </a:t>
            </a:r>
          </a:p>
          <a:p>
            <a:endParaRPr lang="en-US" sz="2600" dirty="0"/>
          </a:p>
          <a:p>
            <a:r>
              <a:rPr lang="en-US" sz="2600" dirty="0"/>
              <a:t>In order to obtain the gradients of the input matrix we need to </a:t>
            </a:r>
            <a:r>
              <a:rPr lang="en-US" sz="2600" b="1" dirty="0"/>
              <a:t>rotate the filter by 180 degree</a:t>
            </a:r>
            <a:r>
              <a:rPr lang="en-US" sz="2600" dirty="0"/>
              <a:t> and calculate the full convolution of the rotated filter by the gradients of the output with respect to error.</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7" y="5057192"/>
            <a:ext cx="8974663" cy="1648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34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8" name="Rectangle 7"/>
          <p:cNvSpPr/>
          <p:nvPr/>
        </p:nvSpPr>
        <p:spPr>
          <a:xfrm>
            <a:off x="5334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9" name="Rectangle 8"/>
          <p:cNvSpPr/>
          <p:nvPr/>
        </p:nvSpPr>
        <p:spPr>
          <a:xfrm>
            <a:off x="13716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10" name="Rectangle 9"/>
          <p:cNvSpPr/>
          <p:nvPr/>
        </p:nvSpPr>
        <p:spPr>
          <a:xfrm>
            <a:off x="13716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cxnSp>
        <p:nvCxnSpPr>
          <p:cNvPr id="13" name="Straight Arrow Connector 12"/>
          <p:cNvCxnSpPr/>
          <p:nvPr/>
        </p:nvCxnSpPr>
        <p:spPr>
          <a:xfrm>
            <a:off x="2514600" y="4038600"/>
            <a:ext cx="6096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910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16" name="Rectangle 15"/>
          <p:cNvSpPr/>
          <p:nvPr/>
        </p:nvSpPr>
        <p:spPr>
          <a:xfrm>
            <a:off x="41910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17" name="Rectangle 16"/>
          <p:cNvSpPr/>
          <p:nvPr/>
        </p:nvSpPr>
        <p:spPr>
          <a:xfrm>
            <a:off x="33528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18" name="Rectangle 17"/>
          <p:cNvSpPr/>
          <p:nvPr/>
        </p:nvSpPr>
        <p:spPr>
          <a:xfrm>
            <a:off x="33528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sp>
        <p:nvSpPr>
          <p:cNvPr id="19" name="Rectangle 18"/>
          <p:cNvSpPr/>
          <p:nvPr/>
        </p:nvSpPr>
        <p:spPr>
          <a:xfrm>
            <a:off x="70866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20" name="Rectangle 19"/>
          <p:cNvSpPr/>
          <p:nvPr/>
        </p:nvSpPr>
        <p:spPr>
          <a:xfrm>
            <a:off x="70866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21" name="Rectangle 20"/>
          <p:cNvSpPr/>
          <p:nvPr/>
        </p:nvSpPr>
        <p:spPr>
          <a:xfrm>
            <a:off x="62484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22" name="Rectangle 21"/>
          <p:cNvSpPr/>
          <p:nvPr/>
        </p:nvSpPr>
        <p:spPr>
          <a:xfrm>
            <a:off x="62484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cxnSp>
        <p:nvCxnSpPr>
          <p:cNvPr id="23" name="Straight Arrow Connector 22"/>
          <p:cNvCxnSpPr/>
          <p:nvPr/>
        </p:nvCxnSpPr>
        <p:spPr>
          <a:xfrm>
            <a:off x="5410200" y="4038600"/>
            <a:ext cx="6096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0" y="3549134"/>
            <a:ext cx="951543" cy="369332"/>
          </a:xfrm>
          <a:prstGeom prst="rect">
            <a:avLst/>
          </a:prstGeom>
          <a:noFill/>
        </p:spPr>
        <p:txBody>
          <a:bodyPr wrap="none" rtlCol="0">
            <a:spAutoFit/>
          </a:bodyPr>
          <a:lstStyle/>
          <a:p>
            <a:r>
              <a:rPr lang="en-US" dirty="0">
                <a:ea typeface="Century Schoolbook" charset="0"/>
                <a:cs typeface="Century Schoolbook" charset="0"/>
              </a:rPr>
              <a:t>Rotate x</a:t>
            </a:r>
          </a:p>
        </p:txBody>
      </p:sp>
      <p:sp>
        <p:nvSpPr>
          <p:cNvPr id="26" name="TextBox 25"/>
          <p:cNvSpPr txBox="1"/>
          <p:nvPr/>
        </p:nvSpPr>
        <p:spPr>
          <a:xfrm>
            <a:off x="5220657" y="3593068"/>
            <a:ext cx="951543" cy="369332"/>
          </a:xfrm>
          <a:prstGeom prst="rect">
            <a:avLst/>
          </a:prstGeom>
          <a:noFill/>
        </p:spPr>
        <p:txBody>
          <a:bodyPr wrap="none" rtlCol="0">
            <a:spAutoFit/>
          </a:bodyPr>
          <a:lstStyle/>
          <a:p>
            <a:r>
              <a:rPr lang="en-US" dirty="0">
                <a:ea typeface="Century Schoolbook" charset="0"/>
                <a:cs typeface="Century Schoolbook" charset="0"/>
              </a:rPr>
              <a:t>Rotate y</a:t>
            </a:r>
          </a:p>
        </p:txBody>
      </p:sp>
      <p:sp>
        <p:nvSpPr>
          <p:cNvPr id="27" name="Rectangle 2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3284053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pic>
        <p:nvPicPr>
          <p:cNvPr id="1026" name="Picture 2" descr="https://cdn-images-1.medium.com/max/1600/1*OiCxYNaVWOhOu36AXZoPg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275389"/>
            <a:ext cx="6160655" cy="630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566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max pooling</a:t>
            </a:r>
          </a:p>
        </p:txBody>
      </p:sp>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
        <p:nvSpPr>
          <p:cNvPr id="11" name="Rectangle 10"/>
          <p:cNvSpPr/>
          <p:nvPr/>
        </p:nvSpPr>
        <p:spPr>
          <a:xfrm>
            <a:off x="314696" y="1642522"/>
            <a:ext cx="8305800" cy="4832092"/>
          </a:xfrm>
          <a:prstGeom prst="rect">
            <a:avLst/>
          </a:prstGeom>
        </p:spPr>
        <p:txBody>
          <a:bodyPr wrap="square">
            <a:spAutoFit/>
          </a:bodyPr>
          <a:lstStyle/>
          <a:p>
            <a:pPr fontAlgn="base"/>
            <a:r>
              <a:rPr lang="en-US" sz="2800" dirty="0"/>
              <a:t>Suppose you have a matrix </a:t>
            </a:r>
            <a:r>
              <a:rPr lang="en-US" sz="2800" b="1" dirty="0"/>
              <a:t>M</a:t>
            </a:r>
            <a:r>
              <a:rPr lang="en-US" sz="2800" dirty="0"/>
              <a:t> of four elements:</a:t>
            </a:r>
          </a:p>
          <a:p>
            <a:pPr fontAlgn="base"/>
            <a:endParaRPr lang="en-US" sz="2800" dirty="0"/>
          </a:p>
          <a:p>
            <a:pPr fontAlgn="base"/>
            <a:endParaRPr lang="en-US" sz="2800" dirty="0"/>
          </a:p>
          <a:p>
            <a:pPr fontAlgn="base"/>
            <a:endParaRPr lang="en-US" sz="2800" dirty="0"/>
          </a:p>
          <a:p>
            <a:pPr fontAlgn="base"/>
            <a:endParaRPr lang="en-US" sz="2800" dirty="0"/>
          </a:p>
          <a:p>
            <a:pPr fontAlgn="base"/>
            <a:r>
              <a:rPr lang="en-US" sz="2800" dirty="0"/>
              <a:t>and </a:t>
            </a:r>
            <a:r>
              <a:rPr lang="en-US" sz="2800" b="1" dirty="0" err="1"/>
              <a:t>maxpool</a:t>
            </a:r>
            <a:r>
              <a:rPr lang="en-US" sz="2800" b="1" dirty="0"/>
              <a:t>(M)</a:t>
            </a:r>
            <a:r>
              <a:rPr lang="en-US" sz="2800" dirty="0"/>
              <a:t> returns </a:t>
            </a:r>
            <a:r>
              <a:rPr lang="en-US" sz="2800" b="1" dirty="0"/>
              <a:t>d</a:t>
            </a:r>
            <a:r>
              <a:rPr lang="en-US" sz="2800" dirty="0"/>
              <a:t>.</a:t>
            </a:r>
          </a:p>
          <a:p>
            <a:pPr fontAlgn="base"/>
            <a:r>
              <a:rPr lang="en-US" sz="2800" dirty="0"/>
              <a:t>Then, the </a:t>
            </a:r>
            <a:r>
              <a:rPr lang="en-US" sz="2800" dirty="0" err="1"/>
              <a:t>maxpool</a:t>
            </a:r>
            <a:r>
              <a:rPr lang="en-US" sz="2800" dirty="0"/>
              <a:t> function really only depends on </a:t>
            </a:r>
            <a:r>
              <a:rPr lang="en-US" sz="2800" b="1" dirty="0"/>
              <a:t>d</a:t>
            </a:r>
            <a:r>
              <a:rPr lang="en-US" sz="2800" dirty="0"/>
              <a:t>. So, the derivative of </a:t>
            </a:r>
            <a:r>
              <a:rPr lang="en-US" sz="2800" dirty="0" err="1"/>
              <a:t>maxpool</a:t>
            </a:r>
            <a:r>
              <a:rPr lang="en-US" sz="2800" dirty="0"/>
              <a:t> relative to </a:t>
            </a:r>
            <a:r>
              <a:rPr lang="en-US" sz="2800" b="1" dirty="0"/>
              <a:t>d</a:t>
            </a:r>
            <a:r>
              <a:rPr lang="en-US" sz="2800" dirty="0"/>
              <a:t> is 1, and its derivative relative to </a:t>
            </a:r>
            <a:r>
              <a:rPr lang="en-US" sz="2800" b="1" dirty="0" err="1"/>
              <a:t>a,b,c</a:t>
            </a:r>
            <a:r>
              <a:rPr lang="en-US" sz="2800" dirty="0"/>
              <a:t> is zero. So you </a:t>
            </a:r>
            <a:r>
              <a:rPr lang="en-US" sz="2800" dirty="0" err="1"/>
              <a:t>backpropagate</a:t>
            </a:r>
            <a:r>
              <a:rPr lang="en-US" sz="2800" dirty="0"/>
              <a:t> </a:t>
            </a:r>
            <a:r>
              <a:rPr lang="en-US" sz="2800" b="1" dirty="0"/>
              <a:t>1</a:t>
            </a:r>
            <a:r>
              <a:rPr lang="en-US" sz="2800" dirty="0"/>
              <a:t> to the unit corresponding to </a:t>
            </a:r>
            <a:r>
              <a:rPr lang="en-US" sz="2800" b="1" dirty="0"/>
              <a:t>d</a:t>
            </a:r>
            <a:r>
              <a:rPr lang="en-US" sz="2800" dirty="0"/>
              <a:t>, and you </a:t>
            </a:r>
            <a:r>
              <a:rPr lang="en-US" sz="2800" dirty="0" err="1"/>
              <a:t>backpropagate</a:t>
            </a:r>
            <a:r>
              <a:rPr lang="en-US" sz="2800" dirty="0"/>
              <a:t> zero for the other units.</a:t>
            </a:r>
          </a:p>
        </p:txBody>
      </p:sp>
      <p:sp>
        <p:nvSpPr>
          <p:cNvPr id="12" name="Rectangle 11"/>
          <p:cNvSpPr/>
          <p:nvPr/>
        </p:nvSpPr>
        <p:spPr>
          <a:xfrm>
            <a:off x="533400" y="23622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a:t>
            </a:r>
            <a:endParaRPr lang="en-US" sz="3200" baseline="-25000" dirty="0">
              <a:solidFill>
                <a:schemeClr val="tx1"/>
              </a:solidFill>
            </a:endParaRPr>
          </a:p>
        </p:txBody>
      </p:sp>
      <p:sp>
        <p:nvSpPr>
          <p:cNvPr id="13" name="Rectangle 12"/>
          <p:cNvSpPr/>
          <p:nvPr/>
        </p:nvSpPr>
        <p:spPr>
          <a:xfrm>
            <a:off x="533400" y="29718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t>
            </a:r>
            <a:endParaRPr lang="en-US" sz="3200" baseline="-25000" dirty="0">
              <a:solidFill>
                <a:schemeClr val="tx1"/>
              </a:solidFill>
            </a:endParaRPr>
          </a:p>
        </p:txBody>
      </p:sp>
      <p:sp>
        <p:nvSpPr>
          <p:cNvPr id="14" name="Rectangle 13"/>
          <p:cNvSpPr/>
          <p:nvPr/>
        </p:nvSpPr>
        <p:spPr>
          <a:xfrm>
            <a:off x="1371600" y="23622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a:t>
            </a:r>
            <a:endParaRPr lang="en-US" sz="3200" baseline="-25000" dirty="0">
              <a:solidFill>
                <a:schemeClr val="tx1"/>
              </a:solidFill>
            </a:endParaRPr>
          </a:p>
        </p:txBody>
      </p:sp>
      <p:sp>
        <p:nvSpPr>
          <p:cNvPr id="15" name="Rectangle 14"/>
          <p:cNvSpPr/>
          <p:nvPr/>
        </p:nvSpPr>
        <p:spPr>
          <a:xfrm>
            <a:off x="1371600" y="29718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endParaRPr lang="en-US" sz="3200" baseline="-25000" dirty="0">
              <a:solidFill>
                <a:schemeClr val="tx1"/>
              </a:solidFill>
            </a:endParaRPr>
          </a:p>
        </p:txBody>
      </p:sp>
    </p:spTree>
    <p:extLst>
      <p:ext uri="{BB962C8B-B14F-4D97-AF65-F5344CB8AC3E}">
        <p14:creationId xmlns:p14="http://schemas.microsoft.com/office/powerpoint/2010/main" val="816063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99522"/>
            <a:ext cx="7772400" cy="1470025"/>
          </a:xfrm>
        </p:spPr>
        <p:txBody>
          <a:bodyPr>
            <a:normAutofit fontScale="90000"/>
          </a:bodyPr>
          <a:lstStyle/>
          <a:p>
            <a:br>
              <a:rPr lang="en-US" sz="2800" b="1" dirty="0"/>
            </a:br>
            <a:r>
              <a:rPr lang="en-US" b="1" dirty="0"/>
              <a:t>Classic CNN Architectures</a:t>
            </a:r>
          </a:p>
        </p:txBody>
      </p:sp>
      <p:sp>
        <p:nvSpPr>
          <p:cNvPr id="3" name="Subtitle 2"/>
          <p:cNvSpPr>
            <a:spLocks noGrp="1"/>
          </p:cNvSpPr>
          <p:nvPr>
            <p:ph type="subTitle" idx="1"/>
          </p:nvPr>
        </p:nvSpPr>
        <p:spPr>
          <a:xfrm>
            <a:off x="1219200" y="5791200"/>
            <a:ext cx="6400800" cy="990600"/>
          </a:xfrm>
        </p:spPr>
        <p:txBody>
          <a:bodyPr/>
          <a:lstStyle/>
          <a:p>
            <a:r>
              <a:rPr lang="en-US" dirty="0">
                <a:solidFill>
                  <a:schemeClr val="bg1"/>
                </a:solidFill>
              </a:rPr>
              <a:t>Dana </a:t>
            </a:r>
            <a:r>
              <a:rPr lang="en-US" dirty="0" err="1">
                <a:solidFill>
                  <a:schemeClr val="bg1"/>
                </a:solidFill>
              </a:rPr>
              <a:t>Erlich</a:t>
            </a:r>
            <a:r>
              <a:rPr lang="en-US" dirty="0">
                <a:solidFill>
                  <a:schemeClr val="bg1"/>
                </a:solidFill>
              </a:rPr>
              <a:t>  30/04/2018</a:t>
            </a:r>
          </a:p>
        </p:txBody>
      </p:sp>
    </p:spTree>
    <p:extLst>
      <p:ext uri="{BB962C8B-B14F-4D97-AF65-F5344CB8AC3E}">
        <p14:creationId xmlns:p14="http://schemas.microsoft.com/office/powerpoint/2010/main" val="290212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E81E52-F5F5-0633-9950-F9B2F1E188D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598219" y="2087810"/>
            <a:ext cx="7947561" cy="3875797"/>
          </a:xfrm>
          <a:prstGeom prst="rect">
            <a:avLst/>
          </a:prstGeom>
        </p:spPr>
      </p:pic>
      <p:sp>
        <p:nvSpPr>
          <p:cNvPr id="4" name="TextBox 3">
            <a:extLst>
              <a:ext uri="{FF2B5EF4-FFF2-40B4-BE49-F238E27FC236}">
                <a16:creationId xmlns:a16="http://schemas.microsoft.com/office/drawing/2014/main" id="{D287DC9B-9C4C-FC7E-66C5-EDA5DB4FD778}"/>
              </a:ext>
            </a:extLst>
          </p:cNvPr>
          <p:cNvSpPr txBox="1"/>
          <p:nvPr/>
        </p:nvSpPr>
        <p:spPr>
          <a:xfrm>
            <a:off x="1629888" y="226300"/>
            <a:ext cx="5884224" cy="1077218"/>
          </a:xfrm>
          <a:prstGeom prst="rect">
            <a:avLst/>
          </a:prstGeom>
          <a:noFill/>
        </p:spPr>
        <p:txBody>
          <a:bodyPr wrap="square">
            <a:spAutoFit/>
          </a:bodyPr>
          <a:lstStyle/>
          <a:p>
            <a:r>
              <a:rPr lang="en-US" sz="3200" dirty="0">
                <a:effectLst/>
                <a:latin typeface="Calibri Light" panose="020F0302020204030204" pitchFamily="34" charset="0"/>
                <a:cs typeface="Calibri Light" panose="020F0302020204030204" pitchFamily="34" charset="0"/>
              </a:rPr>
              <a:t>CNNs in 2012: “</a:t>
            </a:r>
            <a:r>
              <a:rPr lang="en-US" sz="3200" dirty="0" err="1">
                <a:effectLst/>
                <a:latin typeface="Calibri Light" panose="020F0302020204030204" pitchFamily="34" charset="0"/>
                <a:cs typeface="Calibri Light" panose="020F0302020204030204" pitchFamily="34" charset="0"/>
              </a:rPr>
              <a:t>SuperVision</a:t>
            </a:r>
            <a:r>
              <a:rPr lang="en-US" sz="3200" dirty="0">
                <a:effectLst/>
                <a:latin typeface="Calibri Light" panose="020F0302020204030204" pitchFamily="34" charset="0"/>
                <a:cs typeface="Calibri Light" panose="020F0302020204030204" pitchFamily="34" charset="0"/>
              </a:rPr>
              <a:t>”</a:t>
            </a:r>
          </a:p>
          <a:p>
            <a:r>
              <a:rPr lang="en-US" sz="3200" dirty="0">
                <a:effectLst/>
                <a:latin typeface="Calibri Light" panose="020F0302020204030204" pitchFamily="34" charset="0"/>
                <a:cs typeface="Calibri Light" panose="020F0302020204030204" pitchFamily="34" charset="0"/>
              </a:rPr>
              <a:t>(aka “</a:t>
            </a:r>
            <a:r>
              <a:rPr lang="en-US" sz="3200" dirty="0" err="1">
                <a:effectLst/>
                <a:latin typeface="Calibri Light" panose="020F0302020204030204" pitchFamily="34" charset="0"/>
                <a:cs typeface="Calibri Light" panose="020F0302020204030204" pitchFamily="34" charset="0"/>
              </a:rPr>
              <a:t>AlexNet</a:t>
            </a:r>
            <a:r>
              <a:rPr lang="en-US" sz="3200" dirty="0">
                <a:effectLst/>
                <a:latin typeface="Calibri Light" panose="020F0302020204030204" pitchFamily="34" charset="0"/>
                <a:cs typeface="Calibri Light" panose="020F0302020204030204" pitchFamily="34" charset="0"/>
              </a:rPr>
              <a:t>”)</a:t>
            </a:r>
          </a:p>
        </p:txBody>
      </p:sp>
      <p:sp>
        <p:nvSpPr>
          <p:cNvPr id="6" name="TextBox 5">
            <a:extLst>
              <a:ext uri="{FF2B5EF4-FFF2-40B4-BE49-F238E27FC236}">
                <a16:creationId xmlns:a16="http://schemas.microsoft.com/office/drawing/2014/main" id="{25D26F55-28DB-CC54-21F8-77C99C4E9DBC}"/>
              </a:ext>
            </a:extLst>
          </p:cNvPr>
          <p:cNvSpPr txBox="1"/>
          <p:nvPr/>
        </p:nvSpPr>
        <p:spPr>
          <a:xfrm>
            <a:off x="451262" y="1687700"/>
            <a:ext cx="5379522" cy="400110"/>
          </a:xfrm>
          <a:prstGeom prst="rect">
            <a:avLst/>
          </a:prstGeom>
          <a:noFill/>
        </p:spPr>
        <p:txBody>
          <a:bodyPr wrap="square">
            <a:spAutoFit/>
          </a:bodyPr>
          <a:lstStyle/>
          <a:p>
            <a:r>
              <a:rPr lang="en-US" sz="2000" dirty="0"/>
              <a:t>“</a:t>
            </a:r>
            <a:r>
              <a:rPr lang="en-US" sz="2000" dirty="0" err="1"/>
              <a:t>AlexNet</a:t>
            </a:r>
            <a:r>
              <a:rPr lang="en-US" sz="2000" dirty="0"/>
              <a:t>” — Won the ILSVRC2012 Challenge</a:t>
            </a:r>
          </a:p>
        </p:txBody>
      </p:sp>
      <p:sp>
        <p:nvSpPr>
          <p:cNvPr id="8" name="TextBox 7">
            <a:extLst>
              <a:ext uri="{FF2B5EF4-FFF2-40B4-BE49-F238E27FC236}">
                <a16:creationId xmlns:a16="http://schemas.microsoft.com/office/drawing/2014/main" id="{782DE229-2B47-A3CD-32ED-BEE359A0E1F3}"/>
              </a:ext>
            </a:extLst>
          </p:cNvPr>
          <p:cNvSpPr txBox="1"/>
          <p:nvPr/>
        </p:nvSpPr>
        <p:spPr>
          <a:xfrm>
            <a:off x="602673" y="6027639"/>
            <a:ext cx="8042563" cy="584775"/>
          </a:xfrm>
          <a:prstGeom prst="rect">
            <a:avLst/>
          </a:prstGeom>
          <a:noFill/>
        </p:spPr>
        <p:txBody>
          <a:bodyPr wrap="square">
            <a:spAutoFit/>
          </a:bodyPr>
          <a:lstStyle/>
          <a:p>
            <a:r>
              <a:rPr lang="en-US" sz="1600" b="0" i="0" dirty="0" err="1">
                <a:solidFill>
                  <a:srgbClr val="222222"/>
                </a:solidFill>
                <a:effectLst/>
                <a:latin typeface="Calibri" panose="020F0502020204030204" pitchFamily="34" charset="0"/>
                <a:cs typeface="Calibri" panose="020F0502020204030204" pitchFamily="34" charset="0"/>
              </a:rPr>
              <a:t>Krizhevsky</a:t>
            </a:r>
            <a:r>
              <a:rPr lang="en-US" sz="1600" b="0" i="0" dirty="0">
                <a:solidFill>
                  <a:srgbClr val="222222"/>
                </a:solidFill>
                <a:effectLst/>
                <a:latin typeface="Calibri" panose="020F0502020204030204" pitchFamily="34" charset="0"/>
                <a:cs typeface="Calibri" panose="020F0502020204030204" pitchFamily="34" charset="0"/>
              </a:rPr>
              <a:t>, Alex, Ilya </a:t>
            </a:r>
            <a:r>
              <a:rPr lang="en-US" sz="1600" b="0" i="0" dirty="0" err="1">
                <a:solidFill>
                  <a:srgbClr val="222222"/>
                </a:solidFill>
                <a:effectLst/>
                <a:latin typeface="Calibri" panose="020F0502020204030204" pitchFamily="34" charset="0"/>
                <a:cs typeface="Calibri" panose="020F0502020204030204" pitchFamily="34" charset="0"/>
              </a:rPr>
              <a:t>Sutskever</a:t>
            </a:r>
            <a:r>
              <a:rPr lang="en-US" sz="1600" b="0" i="0" dirty="0">
                <a:solidFill>
                  <a:srgbClr val="222222"/>
                </a:solidFill>
                <a:effectLst/>
                <a:latin typeface="Calibri" panose="020F0502020204030204" pitchFamily="34" charset="0"/>
                <a:cs typeface="Calibri" panose="020F0502020204030204" pitchFamily="34" charset="0"/>
              </a:rPr>
              <a:t>, and Geoffrey E. Hinton. "</a:t>
            </a:r>
            <a:r>
              <a:rPr lang="en-US" sz="1600" b="0" i="0" dirty="0" err="1">
                <a:solidFill>
                  <a:srgbClr val="222222"/>
                </a:solidFill>
                <a:effectLst/>
                <a:latin typeface="Calibri" panose="020F0502020204030204" pitchFamily="34" charset="0"/>
                <a:cs typeface="Calibri" panose="020F0502020204030204" pitchFamily="34" charset="0"/>
              </a:rPr>
              <a:t>Imagenet</a:t>
            </a:r>
            <a:r>
              <a:rPr lang="en-US" sz="1600" b="0" i="0" dirty="0">
                <a:solidFill>
                  <a:srgbClr val="222222"/>
                </a:solidFill>
                <a:effectLst/>
                <a:latin typeface="Calibri" panose="020F0502020204030204" pitchFamily="34" charset="0"/>
                <a:cs typeface="Calibri" panose="020F0502020204030204" pitchFamily="34" charset="0"/>
              </a:rPr>
              <a:t> classification with deep convolutional neural networks." </a:t>
            </a:r>
            <a:r>
              <a:rPr lang="en-US" sz="1600" b="0" i="1" dirty="0">
                <a:solidFill>
                  <a:srgbClr val="222222"/>
                </a:solidFill>
                <a:effectLst/>
                <a:latin typeface="Calibri" panose="020F0502020204030204" pitchFamily="34" charset="0"/>
                <a:cs typeface="Calibri" panose="020F0502020204030204" pitchFamily="34" charset="0"/>
              </a:rPr>
              <a:t>Communications of the ACM</a:t>
            </a:r>
            <a:r>
              <a:rPr lang="en-US" sz="1600" b="0" i="0" dirty="0">
                <a:solidFill>
                  <a:srgbClr val="222222"/>
                </a:solidFill>
                <a:effectLst/>
                <a:latin typeface="Calibri" panose="020F0502020204030204" pitchFamily="34" charset="0"/>
                <a:cs typeface="Calibri" panose="020F0502020204030204" pitchFamily="34" charset="0"/>
              </a:rPr>
              <a:t> 60.6 (2017): 84-90.</a:t>
            </a:r>
            <a:endParaRPr lang="en-US" sz="16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04EB741-CC3F-238D-36D9-88B4ABCF040B}"/>
              </a:ext>
            </a:extLst>
          </p:cNvPr>
          <p:cNvSpPr txBox="1"/>
          <p:nvPr/>
        </p:nvSpPr>
        <p:spPr>
          <a:xfrm>
            <a:off x="835726" y="2923745"/>
            <a:ext cx="7472548" cy="830997"/>
          </a:xfrm>
          <a:prstGeom prst="rect">
            <a:avLst/>
          </a:prstGeom>
          <a:solidFill>
            <a:schemeClr val="bg1"/>
          </a:solidFill>
        </p:spPr>
        <p:txBody>
          <a:bodyPr wrap="square" rtlCol="0">
            <a:spAutoFit/>
          </a:bodyPr>
          <a:lstStyle/>
          <a:p>
            <a:r>
              <a:rPr lang="en-US" sz="2400" dirty="0">
                <a:solidFill>
                  <a:srgbClr val="C00000"/>
                </a:solidFill>
              </a:rPr>
              <a:t>Major breakthrough: 15.3% Top-5 error on ILSVRC2012 (Next best: 25.7%)</a:t>
            </a:r>
          </a:p>
        </p:txBody>
      </p:sp>
    </p:spTree>
    <p:extLst>
      <p:ext uri="{BB962C8B-B14F-4D97-AF65-F5344CB8AC3E}">
        <p14:creationId xmlns:p14="http://schemas.microsoft.com/office/powerpoint/2010/main" val="33036784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a:t>
            </a:r>
            <a:endParaRPr lang="en-US" dirty="0">
              <a:latin typeface="+mn-lt"/>
            </a:endParaRPr>
          </a:p>
        </p:txBody>
      </p:sp>
      <p:sp>
        <p:nvSpPr>
          <p:cNvPr id="76" name="Content Placeholder 2"/>
          <p:cNvSpPr>
            <a:spLocks noGrp="1"/>
          </p:cNvSpPr>
          <p:nvPr>
            <p:ph idx="1"/>
          </p:nvPr>
        </p:nvSpPr>
        <p:spPr>
          <a:xfrm>
            <a:off x="609600" y="1676400"/>
            <a:ext cx="7848600" cy="4449763"/>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80"/>
            <a:ext cx="7391400"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8490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LeNet-5</a:t>
            </a:r>
          </a:p>
        </p:txBody>
      </p:sp>
      <p:graphicFrame>
        <p:nvGraphicFramePr>
          <p:cNvPr id="164" name="Table 163"/>
          <p:cNvGraphicFramePr>
            <a:graphicFrameLocks noGrp="1"/>
          </p:cNvGraphicFramePr>
          <p:nvPr/>
        </p:nvGraphicFramePr>
        <p:xfrm>
          <a:off x="3604180" y="3645192"/>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5" name="Table 164"/>
          <p:cNvGraphicFramePr>
            <a:graphicFrameLocks noGrp="1"/>
          </p:cNvGraphicFramePr>
          <p:nvPr/>
        </p:nvGraphicFramePr>
        <p:xfrm>
          <a:off x="2602081" y="3581400"/>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6" name="Table 165"/>
          <p:cNvGraphicFramePr>
            <a:graphicFrameLocks noGrp="1"/>
          </p:cNvGraphicFramePr>
          <p:nvPr/>
        </p:nvGraphicFramePr>
        <p:xfrm>
          <a:off x="406370" y="1608023"/>
          <a:ext cx="1350511" cy="1325170"/>
        </p:xfrm>
        <a:graphic>
          <a:graphicData uri="http://schemas.openxmlformats.org/drawingml/2006/table">
            <a:tbl>
              <a:tblPr firstRow="1" bandRow="1">
                <a:tableStyleId>{5C22544A-7EE6-4342-B048-85BDC9FD1C3A}</a:tableStyleId>
              </a:tblPr>
              <a:tblGrid>
                <a:gridCol w="1350511">
                  <a:extLst>
                    <a:ext uri="{9D8B030D-6E8A-4147-A177-3AD203B41FA5}">
                      <a16:colId xmlns:a16="http://schemas.microsoft.com/office/drawing/2014/main" val="20000"/>
                    </a:ext>
                  </a:extLst>
                </a:gridCol>
              </a:tblGrid>
              <a:tr h="13251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7" name="Straight Arrow Connector 166"/>
          <p:cNvCxnSpPr/>
          <p:nvPr/>
        </p:nvCxnSpPr>
        <p:spPr>
          <a:xfrm>
            <a:off x="1802785" y="227728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Cube 167"/>
          <p:cNvSpPr/>
          <p:nvPr/>
        </p:nvSpPr>
        <p:spPr>
          <a:xfrm>
            <a:off x="2425751" y="1524000"/>
            <a:ext cx="1534149" cy="1419240"/>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69" name="Straight Arrow Connector 168"/>
          <p:cNvCxnSpPr/>
          <p:nvPr/>
        </p:nvCxnSpPr>
        <p:spPr>
          <a:xfrm>
            <a:off x="4009165" y="227055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5778335" y="227728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509385" y="227137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1969261" y="4516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2648365" y="364519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2648365" y="401856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2648365" y="512723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6" name="TextBox 175"/>
              <p:cNvSpPr txBox="1"/>
              <p:nvPr/>
            </p:nvSpPr>
            <p:spPr>
              <a:xfrm flipH="1">
                <a:off x="2641687" y="461536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76" name="TextBox 175"/>
              <p:cNvSpPr txBox="1">
                <a:spLocks noRot="1" noChangeAspect="1" noMove="1" noResize="1" noEditPoints="1" noAdjustHandles="1" noChangeArrowheads="1" noChangeShapeType="1" noTextEdit="1"/>
              </p:cNvSpPr>
              <p:nvPr/>
            </p:nvSpPr>
            <p:spPr>
              <a:xfrm flipH="1">
                <a:off x="2641687" y="4615362"/>
                <a:ext cx="287676" cy="276999"/>
              </a:xfrm>
              <a:prstGeom prst="rect">
                <a:avLst/>
              </a:prstGeom>
              <a:blipFill rotWithShape="1">
                <a:blip r:embed="rId3"/>
                <a:stretch>
                  <a:fillRect b="-4348"/>
                </a:stretch>
              </a:blipFill>
            </p:spPr>
            <p:txBody>
              <a:bodyPr/>
              <a:lstStyle/>
              <a:p>
                <a:r>
                  <a:rPr lang="en-US">
                    <a:noFill/>
                  </a:rPr>
                  <a:t> </a:t>
                </a:r>
              </a:p>
            </p:txBody>
          </p:sp>
        </mc:Fallback>
      </mc:AlternateContent>
      <p:sp>
        <p:nvSpPr>
          <p:cNvPr id="177" name="Oval 176"/>
          <p:cNvSpPr/>
          <p:nvPr/>
        </p:nvSpPr>
        <p:spPr>
          <a:xfrm>
            <a:off x="3650464" y="369691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650464" y="40702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650464" y="4904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0" name="TextBox 179"/>
              <p:cNvSpPr txBox="1"/>
              <p:nvPr/>
            </p:nvSpPr>
            <p:spPr>
              <a:xfrm flipH="1">
                <a:off x="3643786" y="4531268"/>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80" name="TextBox 179"/>
              <p:cNvSpPr txBox="1">
                <a:spLocks noRot="1" noChangeAspect="1" noMove="1" noResize="1" noEditPoints="1" noAdjustHandles="1" noChangeArrowheads="1" noChangeShapeType="1" noTextEdit="1"/>
              </p:cNvSpPr>
              <p:nvPr/>
            </p:nvSpPr>
            <p:spPr>
              <a:xfrm flipH="1">
                <a:off x="3643786" y="4531268"/>
                <a:ext cx="287676" cy="276999"/>
              </a:xfrm>
              <a:prstGeom prst="rect">
                <a:avLst/>
              </a:prstGeom>
              <a:blipFill rotWithShape="1">
                <a:blip r:embed="rId4"/>
                <a:stretch>
                  <a:fillRect b="-4348"/>
                </a:stretch>
              </a:blipFill>
            </p:spPr>
            <p:txBody>
              <a:bodyPr/>
              <a:lstStyle/>
              <a:p>
                <a:r>
                  <a:rPr lang="en-US">
                    <a:noFill/>
                  </a:rPr>
                  <a:t> </a:t>
                </a:r>
              </a:p>
            </p:txBody>
          </p:sp>
        </mc:Fallback>
      </mc:AlternateContent>
      <p:cxnSp>
        <p:nvCxnSpPr>
          <p:cNvPr id="181" name="Straight Arrow Connector 180"/>
          <p:cNvCxnSpPr/>
          <p:nvPr/>
        </p:nvCxnSpPr>
        <p:spPr>
          <a:xfrm>
            <a:off x="3023703" y="451277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4040170" y="450610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p:cNvSpPr txBox="1"/>
              <p:nvPr/>
            </p:nvSpPr>
            <p:spPr>
              <a:xfrm>
                <a:off x="4535168" y="4237090"/>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𝑦</m:t>
                          </m:r>
                        </m:e>
                      </m:acc>
                    </m:oMath>
                  </m:oMathPara>
                </a14:m>
                <a:endParaRPr lang="en-US" dirty="0"/>
              </a:p>
            </p:txBody>
          </p:sp>
        </mc:Choice>
        <mc:Fallback xmlns="">
          <p:sp>
            <p:nvSpPr>
              <p:cNvPr id="183" name="TextBox 182"/>
              <p:cNvSpPr txBox="1">
                <a:spLocks noRot="1" noChangeAspect="1" noMove="1" noResize="1" noEditPoints="1" noAdjustHandles="1" noChangeArrowheads="1" noChangeShapeType="1" noTextEdit="1"/>
              </p:cNvSpPr>
              <p:nvPr/>
            </p:nvSpPr>
            <p:spPr>
              <a:xfrm>
                <a:off x="4535168" y="4237090"/>
                <a:ext cx="367408" cy="369332"/>
              </a:xfrm>
              <a:prstGeom prst="rect">
                <a:avLst/>
              </a:prstGeom>
              <a:blipFill rotWithShape="1">
                <a:blip r:embed="rId5"/>
                <a:stretch>
                  <a:fillRect t="-6557" r="-15000" b="-4918"/>
                </a:stretch>
              </a:blipFill>
            </p:spPr>
            <p:txBody>
              <a:bodyPr/>
              <a:lstStyle/>
              <a:p>
                <a:r>
                  <a:rPr lang="en-US">
                    <a:noFill/>
                  </a:rPr>
                  <a:t> </a:t>
                </a:r>
              </a:p>
            </p:txBody>
          </p:sp>
        </mc:Fallback>
      </mc:AlternateContent>
      <p:sp>
        <p:nvSpPr>
          <p:cNvPr id="184" name="Cube 183"/>
          <p:cNvSpPr/>
          <p:nvPr/>
        </p:nvSpPr>
        <p:spPr>
          <a:xfrm>
            <a:off x="4606170" y="1772573"/>
            <a:ext cx="1100630" cy="1075436"/>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5" name="Cube 184"/>
          <p:cNvSpPr/>
          <p:nvPr/>
        </p:nvSpPr>
        <p:spPr>
          <a:xfrm>
            <a:off x="6356280" y="1772573"/>
            <a:ext cx="1100630" cy="1075436"/>
          </a:xfrm>
          <a:prstGeom prst="cube">
            <a:avLst>
              <a:gd name="adj" fmla="val 5558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p:cNvSpPr txBox="1"/>
              <p:nvPr/>
            </p:nvSpPr>
            <p:spPr>
              <a:xfrm>
                <a:off x="406371" y="2983468"/>
                <a:ext cx="1099981" cy="369332"/>
              </a:xfrm>
              <a:prstGeom prst="rect">
                <a:avLst/>
              </a:prstGeom>
              <a:noFill/>
            </p:spPr>
            <p:txBody>
              <a:bodyPr wrap="none" rtlCol="0">
                <a:spAutoFit/>
              </a:bodyPr>
              <a:lstStyle/>
              <a:p>
                <a:r>
                  <a:rPr lang="en-US" dirty="0">
                    <a:ea typeface="Century Schoolbook" charset="0"/>
                    <a:cs typeface="Century Schoolbook" charset="0"/>
                  </a:rPr>
                  <a:t>32</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32</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a:t>
                </a:r>
              </a:p>
            </p:txBody>
          </p:sp>
        </mc:Choice>
        <mc:Fallback xmlns="">
          <p:sp>
            <p:nvSpPr>
              <p:cNvPr id="186" name="TextBox 185"/>
              <p:cNvSpPr txBox="1">
                <a:spLocks noRot="1" noChangeAspect="1" noMove="1" noResize="1" noEditPoints="1" noAdjustHandles="1" noChangeArrowheads="1" noChangeShapeType="1" noTextEdit="1"/>
              </p:cNvSpPr>
              <p:nvPr/>
            </p:nvSpPr>
            <p:spPr>
              <a:xfrm>
                <a:off x="406371" y="2983468"/>
                <a:ext cx="1099981" cy="369332"/>
              </a:xfrm>
              <a:prstGeom prst="rect">
                <a:avLst/>
              </a:prstGeom>
              <a:blipFill rotWithShape="1">
                <a:blip r:embed="rId6"/>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p:cNvSpPr txBox="1"/>
              <p:nvPr/>
            </p:nvSpPr>
            <p:spPr>
              <a:xfrm>
                <a:off x="2574255" y="2983468"/>
                <a:ext cx="1099981" cy="369332"/>
              </a:xfrm>
              <a:prstGeom prst="rect">
                <a:avLst/>
              </a:prstGeom>
              <a:noFill/>
            </p:spPr>
            <p:txBody>
              <a:bodyPr wrap="none" rtlCol="0">
                <a:spAutoFit/>
              </a:bodyPr>
              <a:lstStyle/>
              <a:p>
                <a:r>
                  <a:rPr lang="en-US" dirty="0">
                    <a:ea typeface="Century Schoolbook" charset="0"/>
                    <a:cs typeface="Century Schoolbook" charset="0"/>
                  </a:rPr>
                  <a:t>28</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28</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6</a:t>
                </a:r>
              </a:p>
            </p:txBody>
          </p:sp>
        </mc:Choice>
        <mc:Fallback xmlns="">
          <p:sp>
            <p:nvSpPr>
              <p:cNvPr id="187" name="TextBox 186"/>
              <p:cNvSpPr txBox="1">
                <a:spLocks noRot="1" noChangeAspect="1" noMove="1" noResize="1" noEditPoints="1" noAdjustHandles="1" noChangeArrowheads="1" noChangeShapeType="1" noTextEdit="1"/>
              </p:cNvSpPr>
              <p:nvPr/>
            </p:nvSpPr>
            <p:spPr>
              <a:xfrm>
                <a:off x="2574255" y="2983468"/>
                <a:ext cx="1099981" cy="369332"/>
              </a:xfrm>
              <a:prstGeom prst="rect">
                <a:avLst/>
              </a:prstGeom>
              <a:blipFill rotWithShape="1">
                <a:blip r:embed="rId7"/>
                <a:stretch>
                  <a:fillRect l="-4420" t="-8197" r="-38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p:cNvSpPr txBox="1"/>
              <p:nvPr/>
            </p:nvSpPr>
            <p:spPr>
              <a:xfrm>
                <a:off x="4619692" y="2974717"/>
                <a:ext cx="1099981" cy="369332"/>
              </a:xfrm>
              <a:prstGeom prst="rect">
                <a:avLst/>
              </a:prstGeom>
              <a:noFill/>
            </p:spPr>
            <p:txBody>
              <a:bodyPr wrap="none" rtlCol="0">
                <a:spAutoFit/>
              </a:bodyPr>
              <a:lstStyle/>
              <a:p>
                <a:r>
                  <a:rPr lang="en-US" dirty="0">
                    <a:ea typeface="Century Schoolbook" charset="0"/>
                    <a:cs typeface="Century Schoolbook" charset="0"/>
                  </a:rPr>
                  <a:t>14</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14</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6</a:t>
                </a:r>
              </a:p>
            </p:txBody>
          </p:sp>
        </mc:Choice>
        <mc:Fallback xmlns="">
          <p:sp>
            <p:nvSpPr>
              <p:cNvPr id="188" name="TextBox 187"/>
              <p:cNvSpPr txBox="1">
                <a:spLocks noRot="1" noChangeAspect="1" noMove="1" noResize="1" noEditPoints="1" noAdjustHandles="1" noChangeArrowheads="1" noChangeShapeType="1" noTextEdit="1"/>
              </p:cNvSpPr>
              <p:nvPr/>
            </p:nvSpPr>
            <p:spPr>
              <a:xfrm>
                <a:off x="4619692" y="2974717"/>
                <a:ext cx="1099981" cy="369332"/>
              </a:xfrm>
              <a:prstGeom prst="rect">
                <a:avLst/>
              </a:prstGeom>
              <a:blipFill rotWithShape="1">
                <a:blip r:embed="rId8"/>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TextBox 188"/>
              <p:cNvSpPr txBox="1"/>
              <p:nvPr/>
            </p:nvSpPr>
            <p:spPr>
              <a:xfrm>
                <a:off x="6283206" y="2983468"/>
                <a:ext cx="1217000" cy="369332"/>
              </a:xfrm>
              <a:prstGeom prst="rect">
                <a:avLst/>
              </a:prstGeom>
              <a:noFill/>
            </p:spPr>
            <p:txBody>
              <a:bodyPr wrap="none" rtlCol="0">
                <a:spAutoFit/>
              </a:bodyPr>
              <a:lstStyle/>
              <a:p>
                <a:r>
                  <a:rPr lang="en-US" dirty="0">
                    <a:ea typeface="Century Schoolbook" charset="0"/>
                    <a:cs typeface="Century Schoolbook" charset="0"/>
                  </a:rPr>
                  <a:t>10</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10</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16</a:t>
                </a:r>
              </a:p>
            </p:txBody>
          </p:sp>
        </mc:Choice>
        <mc:Fallback xmlns="">
          <p:sp>
            <p:nvSpPr>
              <p:cNvPr id="189" name="TextBox 188"/>
              <p:cNvSpPr txBox="1">
                <a:spLocks noRot="1" noChangeAspect="1" noMove="1" noResize="1" noEditPoints="1" noAdjustHandles="1" noChangeArrowheads="1" noChangeShapeType="1" noTextEdit="1"/>
              </p:cNvSpPr>
              <p:nvPr/>
            </p:nvSpPr>
            <p:spPr>
              <a:xfrm>
                <a:off x="6283206" y="2983468"/>
                <a:ext cx="1217000" cy="369332"/>
              </a:xfrm>
              <a:prstGeom prst="rect">
                <a:avLst/>
              </a:prstGeom>
              <a:blipFill rotWithShape="1">
                <a:blip r:embed="rId9"/>
                <a:stretch>
                  <a:fillRect l="-4523" t="-8197" r="-3518" b="-24590"/>
                </a:stretch>
              </a:blipFill>
            </p:spPr>
            <p:txBody>
              <a:bodyPr/>
              <a:lstStyle/>
              <a:p>
                <a:r>
                  <a:rPr lang="en-US">
                    <a:noFill/>
                  </a:rPr>
                  <a:t> </a:t>
                </a:r>
              </a:p>
            </p:txBody>
          </p:sp>
        </mc:Fallback>
      </mc:AlternateContent>
      <p:sp>
        <p:nvSpPr>
          <p:cNvPr id="190" name="Cube 189"/>
          <p:cNvSpPr/>
          <p:nvPr/>
        </p:nvSpPr>
        <p:spPr>
          <a:xfrm>
            <a:off x="838200" y="4014852"/>
            <a:ext cx="1078583" cy="1075215"/>
          </a:xfrm>
          <a:prstGeom prst="cube">
            <a:avLst>
              <a:gd name="adj" fmla="val 67317"/>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TextBox 190"/>
              <p:cNvSpPr txBox="1"/>
              <p:nvPr/>
            </p:nvSpPr>
            <p:spPr>
              <a:xfrm>
                <a:off x="920438" y="5225636"/>
                <a:ext cx="982961" cy="369332"/>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5</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16</a:t>
                </a:r>
              </a:p>
            </p:txBody>
          </p:sp>
        </mc:Choice>
        <mc:Fallback xmlns="">
          <p:sp>
            <p:nvSpPr>
              <p:cNvPr id="191" name="TextBox 190"/>
              <p:cNvSpPr txBox="1">
                <a:spLocks noRot="1" noChangeAspect="1" noMove="1" noResize="1" noEditPoints="1" noAdjustHandles="1" noChangeArrowheads="1" noChangeShapeType="1" noTextEdit="1"/>
              </p:cNvSpPr>
              <p:nvPr/>
            </p:nvSpPr>
            <p:spPr>
              <a:xfrm>
                <a:off x="920438" y="5225636"/>
                <a:ext cx="982961" cy="369332"/>
              </a:xfrm>
              <a:prstGeom prst="rect">
                <a:avLst/>
              </a:prstGeom>
              <a:blipFill rotWithShape="1">
                <a:blip r:embed="rId10"/>
                <a:stretch>
                  <a:fillRect l="-5590" t="-8197" r="-4348" b="-24590"/>
                </a:stretch>
              </a:blipFill>
            </p:spPr>
            <p:txBody>
              <a:bodyPr/>
              <a:lstStyle/>
              <a:p>
                <a:r>
                  <a:rPr lang="en-US">
                    <a:noFill/>
                  </a:rPr>
                  <a:t> </a:t>
                </a:r>
              </a:p>
            </p:txBody>
          </p:sp>
        </mc:Fallback>
      </mc:AlternateContent>
      <p:sp>
        <p:nvSpPr>
          <p:cNvPr id="192" name="TextBox 191"/>
          <p:cNvSpPr txBox="1"/>
          <p:nvPr/>
        </p:nvSpPr>
        <p:spPr>
          <a:xfrm>
            <a:off x="2500831" y="5518320"/>
            <a:ext cx="535724" cy="369332"/>
          </a:xfrm>
          <a:prstGeom prst="rect">
            <a:avLst/>
          </a:prstGeom>
          <a:noFill/>
        </p:spPr>
        <p:txBody>
          <a:bodyPr wrap="none" rtlCol="0">
            <a:spAutoFit/>
          </a:bodyPr>
          <a:lstStyle/>
          <a:p>
            <a:r>
              <a:rPr lang="en-US">
                <a:ea typeface="Century Schoolbook" charset="0"/>
                <a:cs typeface="Century Schoolbook" charset="0"/>
              </a:rPr>
              <a:t>120</a:t>
            </a:r>
            <a:endParaRPr lang="en-US" dirty="0">
              <a:ea typeface="Century Schoolbook" charset="0"/>
              <a:cs typeface="Century Schoolbook" charset="0"/>
            </a:endParaRPr>
          </a:p>
        </p:txBody>
      </p:sp>
      <p:sp>
        <p:nvSpPr>
          <p:cNvPr id="193" name="TextBox 192"/>
          <p:cNvSpPr txBox="1"/>
          <p:nvPr/>
        </p:nvSpPr>
        <p:spPr>
          <a:xfrm>
            <a:off x="3604180" y="5516171"/>
            <a:ext cx="418704" cy="369332"/>
          </a:xfrm>
          <a:prstGeom prst="rect">
            <a:avLst/>
          </a:prstGeom>
          <a:noFill/>
        </p:spPr>
        <p:txBody>
          <a:bodyPr wrap="none" rtlCol="0">
            <a:spAutoFit/>
          </a:bodyPr>
          <a:lstStyle/>
          <a:p>
            <a:r>
              <a:rPr lang="en-US" dirty="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194" name="TextBox 193"/>
              <p:cNvSpPr txBox="1"/>
              <p:nvPr/>
            </p:nvSpPr>
            <p:spPr>
              <a:xfrm>
                <a:off x="1795450" y="2311876"/>
                <a:ext cx="688009" cy="646331"/>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r>
                  <a:rPr lang="en-US" dirty="0">
                    <a:ea typeface="Century Schoolbook" charset="0"/>
                    <a:cs typeface="Century Schoolbook" charset="0"/>
                  </a:rPr>
                  <a:t>s = 1</a:t>
                </a:r>
              </a:p>
            </p:txBody>
          </p:sp>
        </mc:Choice>
        <mc:Fallback xmlns="">
          <p:sp>
            <p:nvSpPr>
              <p:cNvPr id="194" name="TextBox 193"/>
              <p:cNvSpPr txBox="1">
                <a:spLocks noRot="1" noChangeAspect="1" noMove="1" noResize="1" noEditPoints="1" noAdjustHandles="1" noChangeArrowheads="1" noChangeShapeType="1" noTextEdit="1"/>
              </p:cNvSpPr>
              <p:nvPr/>
            </p:nvSpPr>
            <p:spPr>
              <a:xfrm>
                <a:off x="1795450" y="2311876"/>
                <a:ext cx="688009" cy="646331"/>
              </a:xfrm>
              <a:prstGeom prst="rect">
                <a:avLst/>
              </a:prstGeom>
              <a:blipFill rotWithShape="1">
                <a:blip r:embed="rId11"/>
                <a:stretch>
                  <a:fillRect l="-8036" t="-4717" r="-7143" b="-14151"/>
                </a:stretch>
              </a:blipFill>
            </p:spPr>
            <p:txBody>
              <a:bodyPr/>
              <a:lstStyle/>
              <a:p>
                <a:r>
                  <a:rPr lang="en-US">
                    <a:noFill/>
                  </a:rPr>
                  <a:t> </a:t>
                </a:r>
              </a:p>
            </p:txBody>
          </p:sp>
        </mc:Fallback>
      </mc:AlternateContent>
      <p:sp>
        <p:nvSpPr>
          <p:cNvPr id="195" name="TextBox 194"/>
          <p:cNvSpPr txBox="1"/>
          <p:nvPr/>
        </p:nvSpPr>
        <p:spPr>
          <a:xfrm>
            <a:off x="3959901" y="2310291"/>
            <a:ext cx="659791" cy="646331"/>
          </a:xfrm>
          <a:prstGeom prst="rect">
            <a:avLst/>
          </a:prstGeom>
          <a:noFill/>
        </p:spPr>
        <p:txBody>
          <a:bodyPr wrap="square" rtlCol="0">
            <a:spAutoFit/>
          </a:bodyPr>
          <a:lstStyle/>
          <a:p>
            <a:r>
              <a:rPr lang="en-US" dirty="0">
                <a:ea typeface="Century Schoolbook" charset="0"/>
                <a:cs typeface="Century Schoolbook" charset="0"/>
              </a:rPr>
              <a:t>f = 2</a:t>
            </a:r>
          </a:p>
          <a:p>
            <a:r>
              <a:rPr lang="en-US" dirty="0">
                <a:ea typeface="Century Schoolbook" charset="0"/>
                <a:cs typeface="Century Schoolbook" charset="0"/>
              </a:rPr>
              <a:t>s = 2</a:t>
            </a:r>
          </a:p>
        </p:txBody>
      </p:sp>
      <p:sp>
        <p:nvSpPr>
          <p:cNvPr id="196" name="TextBox 195"/>
          <p:cNvSpPr txBox="1"/>
          <p:nvPr/>
        </p:nvSpPr>
        <p:spPr>
          <a:xfrm>
            <a:off x="3938188" y="1665853"/>
            <a:ext cx="972767" cy="369332"/>
          </a:xfrm>
          <a:prstGeom prst="rect">
            <a:avLst/>
          </a:prstGeom>
          <a:noFill/>
        </p:spPr>
        <p:txBody>
          <a:bodyPr wrap="none" rtlCol="0">
            <a:spAutoFit/>
          </a:bodyPr>
          <a:lstStyle/>
          <a:p>
            <a:r>
              <a:rPr lang="en-US" dirty="0">
                <a:ea typeface="Century Schoolbook" charset="0"/>
                <a:cs typeface="Century Schoolbook" charset="0"/>
              </a:rPr>
              <a:t>avg pool</a:t>
            </a:r>
          </a:p>
        </p:txBody>
      </p:sp>
      <mc:AlternateContent xmlns:mc="http://schemas.openxmlformats.org/markup-compatibility/2006" xmlns:a14="http://schemas.microsoft.com/office/drawing/2010/main">
        <mc:Choice Requires="a14">
          <p:sp>
            <p:nvSpPr>
              <p:cNvPr id="197" name="TextBox 196"/>
              <p:cNvSpPr txBox="1"/>
              <p:nvPr/>
            </p:nvSpPr>
            <p:spPr>
              <a:xfrm>
                <a:off x="5694299" y="2309159"/>
                <a:ext cx="688009" cy="646331"/>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r>
                  <a:rPr lang="en-US" dirty="0">
                    <a:ea typeface="Century Schoolbook" charset="0"/>
                    <a:cs typeface="Century Schoolbook" charset="0"/>
                  </a:rPr>
                  <a:t>s = 1</a:t>
                </a:r>
              </a:p>
            </p:txBody>
          </p:sp>
        </mc:Choice>
        <mc:Fallback xmlns="">
          <p:sp>
            <p:nvSpPr>
              <p:cNvPr id="197" name="TextBox 196"/>
              <p:cNvSpPr txBox="1">
                <a:spLocks noRot="1" noChangeAspect="1" noMove="1" noResize="1" noEditPoints="1" noAdjustHandles="1" noChangeArrowheads="1" noChangeShapeType="1" noTextEdit="1"/>
              </p:cNvSpPr>
              <p:nvPr/>
            </p:nvSpPr>
            <p:spPr>
              <a:xfrm>
                <a:off x="5694299" y="2309159"/>
                <a:ext cx="688009" cy="646331"/>
              </a:xfrm>
              <a:prstGeom prst="rect">
                <a:avLst/>
              </a:prstGeom>
              <a:blipFill rotWithShape="1">
                <a:blip r:embed="rId12"/>
                <a:stretch>
                  <a:fillRect l="-7080" t="-4717" r="-7080" b="-14151"/>
                </a:stretch>
              </a:blipFill>
            </p:spPr>
            <p:txBody>
              <a:bodyPr/>
              <a:lstStyle/>
              <a:p>
                <a:r>
                  <a:rPr lang="en-US">
                    <a:noFill/>
                  </a:rPr>
                  <a:t> </a:t>
                </a:r>
              </a:p>
            </p:txBody>
          </p:sp>
        </mc:Fallback>
      </mc:AlternateContent>
      <p:sp>
        <p:nvSpPr>
          <p:cNvPr id="198" name="TextBox 197"/>
          <p:cNvSpPr txBox="1"/>
          <p:nvPr/>
        </p:nvSpPr>
        <p:spPr>
          <a:xfrm>
            <a:off x="7457578" y="1665853"/>
            <a:ext cx="972767" cy="369332"/>
          </a:xfrm>
          <a:prstGeom prst="rect">
            <a:avLst/>
          </a:prstGeom>
          <a:noFill/>
        </p:spPr>
        <p:txBody>
          <a:bodyPr wrap="none" rtlCol="0">
            <a:spAutoFit/>
          </a:bodyPr>
          <a:lstStyle/>
          <a:p>
            <a:r>
              <a:rPr lang="en-US" dirty="0">
                <a:ea typeface="Century Schoolbook" charset="0"/>
                <a:cs typeface="Century Schoolbook" charset="0"/>
              </a:rPr>
              <a:t>avg pool</a:t>
            </a:r>
          </a:p>
        </p:txBody>
      </p:sp>
      <p:sp>
        <p:nvSpPr>
          <p:cNvPr id="199" name="TextBox 198"/>
          <p:cNvSpPr txBox="1"/>
          <p:nvPr/>
        </p:nvSpPr>
        <p:spPr>
          <a:xfrm>
            <a:off x="7287068" y="2307543"/>
            <a:ext cx="659791" cy="646331"/>
          </a:xfrm>
          <a:prstGeom prst="rect">
            <a:avLst/>
          </a:prstGeom>
          <a:noFill/>
        </p:spPr>
        <p:txBody>
          <a:bodyPr wrap="square" rtlCol="0">
            <a:spAutoFit/>
          </a:bodyPr>
          <a:lstStyle/>
          <a:p>
            <a:r>
              <a:rPr lang="en-US" dirty="0">
                <a:ea typeface="Century Schoolbook" charset="0"/>
                <a:cs typeface="Century Schoolbook" charset="0"/>
              </a:rPr>
              <a:t>f = 2</a:t>
            </a:r>
          </a:p>
          <a:p>
            <a:r>
              <a:rPr lang="en-US" dirty="0">
                <a:ea typeface="Century Schoolbook" charset="0"/>
                <a:cs typeface="Century Schoolbook" charset="0"/>
              </a:rPr>
              <a:t>s = 2</a:t>
            </a:r>
          </a:p>
        </p:txBody>
      </p:sp>
      <p:sp>
        <p:nvSpPr>
          <p:cNvPr id="201" name="Rectangle 200">
            <a:extLst>
              <a:ext uri="{FF2B5EF4-FFF2-40B4-BE49-F238E27FC236}">
                <a16:creationId xmlns:a16="http://schemas.microsoft.com/office/drawing/2014/main" id="{17A6C0DF-CD40-4537-B5D2-2B53B7F58032}"/>
              </a:ext>
            </a:extLst>
          </p:cNvPr>
          <p:cNvSpPr/>
          <p:nvPr/>
        </p:nvSpPr>
        <p:spPr>
          <a:xfrm>
            <a:off x="920438" y="5516171"/>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659958" y="1836751"/>
            <a:ext cx="700328" cy="898498"/>
          </a:xfrm>
          <a:custGeom>
            <a:avLst/>
            <a:gdLst>
              <a:gd name="connsiteX0" fmla="*/ 0 w 700328"/>
              <a:gd name="connsiteY0" fmla="*/ 174929 h 898498"/>
              <a:gd name="connsiteX1" fmla="*/ 55659 w 700328"/>
              <a:gd name="connsiteY1" fmla="*/ 151075 h 898498"/>
              <a:gd name="connsiteX2" fmla="*/ 87465 w 700328"/>
              <a:gd name="connsiteY2" fmla="*/ 127221 h 898498"/>
              <a:gd name="connsiteX3" fmla="*/ 143124 w 700328"/>
              <a:gd name="connsiteY3" fmla="*/ 111319 h 898498"/>
              <a:gd name="connsiteX4" fmla="*/ 222637 w 700328"/>
              <a:gd name="connsiteY4" fmla="*/ 87465 h 898498"/>
              <a:gd name="connsiteX5" fmla="*/ 365760 w 700328"/>
              <a:gd name="connsiteY5" fmla="*/ 63611 h 898498"/>
              <a:gd name="connsiteX6" fmla="*/ 405517 w 700328"/>
              <a:gd name="connsiteY6" fmla="*/ 47708 h 898498"/>
              <a:gd name="connsiteX7" fmla="*/ 453225 w 700328"/>
              <a:gd name="connsiteY7" fmla="*/ 39757 h 898498"/>
              <a:gd name="connsiteX8" fmla="*/ 492981 w 700328"/>
              <a:gd name="connsiteY8" fmla="*/ 31806 h 898498"/>
              <a:gd name="connsiteX9" fmla="*/ 548640 w 700328"/>
              <a:gd name="connsiteY9" fmla="*/ 23854 h 898498"/>
              <a:gd name="connsiteX10" fmla="*/ 644056 w 700328"/>
              <a:gd name="connsiteY10" fmla="*/ 0 h 898498"/>
              <a:gd name="connsiteX11" fmla="*/ 667910 w 700328"/>
              <a:gd name="connsiteY11" fmla="*/ 214686 h 898498"/>
              <a:gd name="connsiteX12" fmla="*/ 644056 w 700328"/>
              <a:gd name="connsiteY12" fmla="*/ 357809 h 898498"/>
              <a:gd name="connsiteX13" fmla="*/ 636105 w 700328"/>
              <a:gd name="connsiteY13" fmla="*/ 405517 h 898498"/>
              <a:gd name="connsiteX14" fmla="*/ 612251 w 700328"/>
              <a:gd name="connsiteY14" fmla="*/ 477079 h 898498"/>
              <a:gd name="connsiteX15" fmla="*/ 596348 w 700328"/>
              <a:gd name="connsiteY15" fmla="*/ 516835 h 898498"/>
              <a:gd name="connsiteX16" fmla="*/ 588397 w 700328"/>
              <a:gd name="connsiteY16" fmla="*/ 580446 h 898498"/>
              <a:gd name="connsiteX17" fmla="*/ 580445 w 700328"/>
              <a:gd name="connsiteY17" fmla="*/ 604299 h 898498"/>
              <a:gd name="connsiteX18" fmla="*/ 572494 w 700328"/>
              <a:gd name="connsiteY18" fmla="*/ 652007 h 898498"/>
              <a:gd name="connsiteX19" fmla="*/ 556592 w 700328"/>
              <a:gd name="connsiteY19" fmla="*/ 779228 h 898498"/>
              <a:gd name="connsiteX20" fmla="*/ 540689 w 700328"/>
              <a:gd name="connsiteY20" fmla="*/ 834887 h 898498"/>
              <a:gd name="connsiteX21" fmla="*/ 524786 w 700328"/>
              <a:gd name="connsiteY21" fmla="*/ 898498 h 8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0328" h="898498">
                <a:moveTo>
                  <a:pt x="0" y="174929"/>
                </a:moveTo>
                <a:cubicBezTo>
                  <a:pt x="18553" y="166978"/>
                  <a:pt x="37939" y="160741"/>
                  <a:pt x="55659" y="151075"/>
                </a:cubicBezTo>
                <a:cubicBezTo>
                  <a:pt x="67293" y="144729"/>
                  <a:pt x="75959" y="133796"/>
                  <a:pt x="87465" y="127221"/>
                </a:cubicBezTo>
                <a:cubicBezTo>
                  <a:pt x="98185" y="121095"/>
                  <a:pt x="133829" y="114417"/>
                  <a:pt x="143124" y="111319"/>
                </a:cubicBezTo>
                <a:cubicBezTo>
                  <a:pt x="221581" y="85166"/>
                  <a:pt x="144120" y="103168"/>
                  <a:pt x="222637" y="87465"/>
                </a:cubicBezTo>
                <a:cubicBezTo>
                  <a:pt x="297632" y="49966"/>
                  <a:pt x="211496" y="87969"/>
                  <a:pt x="365760" y="63611"/>
                </a:cubicBezTo>
                <a:cubicBezTo>
                  <a:pt x="379859" y="61385"/>
                  <a:pt x="391747" y="51464"/>
                  <a:pt x="405517" y="47708"/>
                </a:cubicBezTo>
                <a:cubicBezTo>
                  <a:pt x="421071" y="43466"/>
                  <a:pt x="437363" y="42641"/>
                  <a:pt x="453225" y="39757"/>
                </a:cubicBezTo>
                <a:cubicBezTo>
                  <a:pt x="466521" y="37340"/>
                  <a:pt x="479650" y="34028"/>
                  <a:pt x="492981" y="31806"/>
                </a:cubicBezTo>
                <a:cubicBezTo>
                  <a:pt x="511467" y="28725"/>
                  <a:pt x="530301" y="27715"/>
                  <a:pt x="548640" y="23854"/>
                </a:cubicBezTo>
                <a:cubicBezTo>
                  <a:pt x="580721" y="17100"/>
                  <a:pt x="644056" y="0"/>
                  <a:pt x="644056" y="0"/>
                </a:cubicBezTo>
                <a:cubicBezTo>
                  <a:pt x="740995" y="24237"/>
                  <a:pt x="687443" y="-177"/>
                  <a:pt x="667910" y="214686"/>
                </a:cubicBezTo>
                <a:cubicBezTo>
                  <a:pt x="663531" y="262853"/>
                  <a:pt x="652007" y="310101"/>
                  <a:pt x="644056" y="357809"/>
                </a:cubicBezTo>
                <a:cubicBezTo>
                  <a:pt x="641406" y="373712"/>
                  <a:pt x="642093" y="390548"/>
                  <a:pt x="636105" y="405517"/>
                </a:cubicBezTo>
                <a:cubicBezTo>
                  <a:pt x="586331" y="529948"/>
                  <a:pt x="646490" y="374362"/>
                  <a:pt x="612251" y="477079"/>
                </a:cubicBezTo>
                <a:cubicBezTo>
                  <a:pt x="607738" y="490619"/>
                  <a:pt x="601649" y="503583"/>
                  <a:pt x="596348" y="516835"/>
                </a:cubicBezTo>
                <a:cubicBezTo>
                  <a:pt x="593698" y="538039"/>
                  <a:pt x="592220" y="559422"/>
                  <a:pt x="588397" y="580446"/>
                </a:cubicBezTo>
                <a:cubicBezTo>
                  <a:pt x="586898" y="588692"/>
                  <a:pt x="582263" y="596117"/>
                  <a:pt x="580445" y="604299"/>
                </a:cubicBezTo>
                <a:cubicBezTo>
                  <a:pt x="576948" y="620037"/>
                  <a:pt x="574494" y="636009"/>
                  <a:pt x="572494" y="652007"/>
                </a:cubicBezTo>
                <a:cubicBezTo>
                  <a:pt x="566988" y="696060"/>
                  <a:pt x="566471" y="736418"/>
                  <a:pt x="556592" y="779228"/>
                </a:cubicBezTo>
                <a:cubicBezTo>
                  <a:pt x="552253" y="798029"/>
                  <a:pt x="546364" y="816445"/>
                  <a:pt x="540689" y="834887"/>
                </a:cubicBezTo>
                <a:cubicBezTo>
                  <a:pt x="523110" y="892019"/>
                  <a:pt x="524786" y="864442"/>
                  <a:pt x="524786" y="8984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1041621" y="2265566"/>
            <a:ext cx="405516" cy="56215"/>
          </a:xfrm>
          <a:custGeom>
            <a:avLst/>
            <a:gdLst>
              <a:gd name="connsiteX0" fmla="*/ 0 w 405516"/>
              <a:gd name="connsiteY0" fmla="*/ 56215 h 56215"/>
              <a:gd name="connsiteX1" fmla="*/ 127221 w 405516"/>
              <a:gd name="connsiteY1" fmla="*/ 32361 h 56215"/>
              <a:gd name="connsiteX2" fmla="*/ 182880 w 405516"/>
              <a:gd name="connsiteY2" fmla="*/ 16458 h 56215"/>
              <a:gd name="connsiteX3" fmla="*/ 214685 w 405516"/>
              <a:gd name="connsiteY3" fmla="*/ 8507 h 56215"/>
              <a:gd name="connsiteX4" fmla="*/ 405516 w 405516"/>
              <a:gd name="connsiteY4" fmla="*/ 556 h 5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16" h="56215">
                <a:moveTo>
                  <a:pt x="0" y="56215"/>
                </a:moveTo>
                <a:cubicBezTo>
                  <a:pt x="42407" y="48264"/>
                  <a:pt x="85735" y="44214"/>
                  <a:pt x="127221" y="32361"/>
                </a:cubicBezTo>
                <a:lnTo>
                  <a:pt x="182880" y="16458"/>
                </a:lnTo>
                <a:cubicBezTo>
                  <a:pt x="193423" y="13583"/>
                  <a:pt x="203867" y="10052"/>
                  <a:pt x="214685" y="8507"/>
                </a:cubicBezTo>
                <a:cubicBezTo>
                  <a:pt x="296189" y="-3136"/>
                  <a:pt x="316222" y="556"/>
                  <a:pt x="405516" y="5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p:cNvSpPr txBox="1"/>
          <p:nvPr/>
        </p:nvSpPr>
        <p:spPr>
          <a:xfrm>
            <a:off x="8299412" y="2004407"/>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206" name="TextBox 205"/>
          <p:cNvSpPr txBox="1"/>
          <p:nvPr/>
        </p:nvSpPr>
        <p:spPr>
          <a:xfrm>
            <a:off x="332933" y="424603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207" name="TextBox 206"/>
          <p:cNvSpPr txBox="1"/>
          <p:nvPr/>
        </p:nvSpPr>
        <p:spPr>
          <a:xfrm>
            <a:off x="4535168" y="5470004"/>
            <a:ext cx="4260910" cy="830997"/>
          </a:xfrm>
          <a:prstGeom prst="rect">
            <a:avLst/>
          </a:prstGeom>
          <a:noFill/>
          <a:ln>
            <a:solidFill>
              <a:schemeClr val="tx1"/>
            </a:solidFill>
          </a:ln>
        </p:spPr>
        <p:txBody>
          <a:bodyPr wrap="none" rtlCol="0">
            <a:spAutoFit/>
          </a:bodyPr>
          <a:lstStyle/>
          <a:p>
            <a:r>
              <a:rPr lang="en-US" sz="2400" b="1" dirty="0"/>
              <a:t>Reminder</a:t>
            </a:r>
            <a:r>
              <a:rPr lang="en-US" sz="2400" dirty="0"/>
              <a:t>:</a:t>
            </a:r>
          </a:p>
          <a:p>
            <a:r>
              <a:rPr lang="en-US" sz="2400" dirty="0"/>
              <a:t>Output size = (N+2P-F)/stride + 1</a:t>
            </a:r>
          </a:p>
        </p:txBody>
      </p:sp>
      <p:sp>
        <p:nvSpPr>
          <p:cNvPr id="209" name="Rectangle 208"/>
          <p:cNvSpPr/>
          <p:nvPr/>
        </p:nvSpPr>
        <p:spPr>
          <a:xfrm>
            <a:off x="4562291" y="4856304"/>
            <a:ext cx="418704" cy="369332"/>
          </a:xfrm>
          <a:prstGeom prst="rect">
            <a:avLst/>
          </a:prstGeom>
        </p:spPr>
        <p:txBody>
          <a:bodyPr wrap="none">
            <a:spAutoFit/>
          </a:bodyPr>
          <a:lstStyle/>
          <a:p>
            <a:r>
              <a:rPr lang="en-US" dirty="0">
                <a:ea typeface="Century Schoolbook" charset="0"/>
                <a:cs typeface="Century Schoolbook" charset="0"/>
              </a:rPr>
              <a:t>10</a:t>
            </a:r>
            <a:endParaRPr lang="en-US" dirty="0"/>
          </a:p>
        </p:txBody>
      </p:sp>
      <p:sp>
        <p:nvSpPr>
          <p:cNvPr id="210" name="TextBox 209"/>
          <p:cNvSpPr txBox="1"/>
          <p:nvPr/>
        </p:nvSpPr>
        <p:spPr>
          <a:xfrm>
            <a:off x="1783232" y="1676400"/>
            <a:ext cx="624530" cy="369332"/>
          </a:xfrm>
          <a:prstGeom prst="rect">
            <a:avLst/>
          </a:prstGeom>
          <a:noFill/>
        </p:spPr>
        <p:txBody>
          <a:bodyPr wrap="none" rtlCol="0">
            <a:spAutoFit/>
          </a:bodyPr>
          <a:lstStyle/>
          <a:p>
            <a:r>
              <a:rPr lang="en-US" dirty="0">
                <a:ea typeface="Century Schoolbook" charset="0"/>
                <a:cs typeface="Century Schoolbook" charset="0"/>
              </a:rPr>
              <a:t>conv</a:t>
            </a:r>
          </a:p>
        </p:txBody>
      </p:sp>
      <p:sp>
        <p:nvSpPr>
          <p:cNvPr id="211" name="TextBox 210"/>
          <p:cNvSpPr txBox="1"/>
          <p:nvPr/>
        </p:nvSpPr>
        <p:spPr>
          <a:xfrm>
            <a:off x="5867400" y="1642646"/>
            <a:ext cx="624530" cy="369332"/>
          </a:xfrm>
          <a:prstGeom prst="rect">
            <a:avLst/>
          </a:prstGeom>
          <a:noFill/>
        </p:spPr>
        <p:txBody>
          <a:bodyPr wrap="none" rtlCol="0">
            <a:spAutoFit/>
          </a:bodyPr>
          <a:lstStyle/>
          <a:p>
            <a:r>
              <a:rPr lang="en-US" dirty="0">
                <a:ea typeface="Century Schoolbook" charset="0"/>
                <a:cs typeface="Century Schoolbook" charset="0"/>
              </a:rPr>
              <a:t>conv</a:t>
            </a:r>
          </a:p>
        </p:txBody>
      </p:sp>
      <p:sp>
        <p:nvSpPr>
          <p:cNvPr id="212" name="TextBox 211"/>
          <p:cNvSpPr txBox="1"/>
          <p:nvPr/>
        </p:nvSpPr>
        <p:spPr>
          <a:xfrm>
            <a:off x="2057400" y="3948898"/>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13" name="TextBox 212"/>
          <p:cNvSpPr txBox="1"/>
          <p:nvPr/>
        </p:nvSpPr>
        <p:spPr>
          <a:xfrm>
            <a:off x="3118748" y="3906452"/>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23" name="TextBox 222"/>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sp>
        <p:nvSpPr>
          <p:cNvPr id="51" name="Rectangle 50"/>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3533137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a:t>
            </a:r>
            <a:endParaRPr lang="en-US" dirty="0">
              <a:latin typeface="+mn-lt"/>
            </a:endParaRPr>
          </a:p>
        </p:txBody>
      </p:sp>
      <mc:AlternateContent xmlns:mc="http://schemas.openxmlformats.org/markup-compatibility/2006" xmlns:a14="http://schemas.microsoft.com/office/drawing/2010/main">
        <mc:Choice Requires="a14">
          <p:sp>
            <p:nvSpPr>
              <p:cNvPr id="76" name="Content Placeholder 2"/>
              <p:cNvSpPr>
                <a:spLocks noGrp="1"/>
              </p:cNvSpPr>
              <p:nvPr>
                <p:ph idx="1"/>
              </p:nvPr>
            </p:nvSpPr>
            <p:spPr>
              <a:xfrm>
                <a:off x="609600" y="1752600"/>
                <a:ext cx="7848600" cy="4373563"/>
              </a:xfrm>
            </p:spPr>
            <p:txBody>
              <a:bodyPr>
                <a:noAutofit/>
              </a:bodyPr>
              <a:lstStyle/>
              <a:p>
                <a:r>
                  <a:rPr lang="en-US" sz="2600" dirty="0"/>
                  <a:t>Only 60K parameters</a:t>
                </a:r>
              </a:p>
              <a:p>
                <a:r>
                  <a:rPr lang="en-US" sz="2600" dirty="0"/>
                  <a:t>As we go deeper in the network: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a:rPr>
                          <m:t>𝑁</m:t>
                        </m:r>
                      </m:e>
                      <m:sub>
                        <m:r>
                          <a:rPr lang="en-US" sz="2600" b="0" i="1" smtClean="0">
                            <a:latin typeface="Cambria Math"/>
                          </a:rPr>
                          <m:t>𝐻</m:t>
                        </m:r>
                      </m:sub>
                    </m:sSub>
                    <m:sSub>
                      <m:sSubPr>
                        <m:ctrlPr>
                          <a:rPr lang="en-US" sz="2600" i="1" smtClean="0">
                            <a:latin typeface="Cambria Math" panose="02040503050406030204" pitchFamily="18" charset="0"/>
                          </a:rPr>
                        </m:ctrlPr>
                      </m:sSubPr>
                      <m:e>
                        <m:r>
                          <a:rPr lang="en-US" sz="2600" i="1">
                            <a:latin typeface="Cambria Math"/>
                            <a:ea typeface="Cambria Math"/>
                          </a:rPr>
                          <m:t>↓</m:t>
                        </m:r>
                        <m:r>
                          <a:rPr lang="en-US" sz="2600" b="0" i="1" smtClean="0">
                            <a:latin typeface="Cambria Math"/>
                            <a:ea typeface="Cambria Math"/>
                          </a:rPr>
                          <m:t>,  </m:t>
                        </m:r>
                        <m:r>
                          <a:rPr lang="en-US" sz="2600" i="1">
                            <a:latin typeface="Cambria Math"/>
                          </a:rPr>
                          <m:t>𝑁</m:t>
                        </m:r>
                      </m:e>
                      <m:sub>
                        <m:r>
                          <a:rPr lang="en-US" sz="2600" b="0" i="1" smtClean="0">
                            <a:latin typeface="Cambria Math"/>
                          </a:rPr>
                          <m:t>𝑊</m:t>
                        </m:r>
                      </m:sub>
                    </m:sSub>
                    <m:r>
                      <a:rPr lang="en-US" sz="2600" i="1" smtClean="0">
                        <a:latin typeface="Cambria Math"/>
                        <a:ea typeface="Cambria Math"/>
                      </a:rPr>
                      <m:t>↓</m:t>
                    </m:r>
                    <m:r>
                      <a:rPr lang="en-US" sz="2600" b="0" i="1" smtClean="0">
                        <a:latin typeface="Cambria Math"/>
                        <a:ea typeface="Cambria Math"/>
                      </a:rPr>
                      <m:t>,  </m:t>
                    </m:r>
                    <m:sSub>
                      <m:sSubPr>
                        <m:ctrlPr>
                          <a:rPr lang="en-US" sz="2600" i="1">
                            <a:latin typeface="Cambria Math" panose="02040503050406030204" pitchFamily="18" charset="0"/>
                          </a:rPr>
                        </m:ctrlPr>
                      </m:sSubPr>
                      <m:e>
                        <m:r>
                          <a:rPr lang="en-US" sz="2600" i="1">
                            <a:latin typeface="Cambria Math"/>
                          </a:rPr>
                          <m:t>𝑁</m:t>
                        </m:r>
                      </m:e>
                      <m:sub>
                        <m:r>
                          <a:rPr lang="en-US" sz="2600" b="0" i="1" smtClean="0">
                            <a:latin typeface="Cambria Math"/>
                          </a:rPr>
                          <m:t>𝐶</m:t>
                        </m:r>
                      </m:sub>
                    </m:sSub>
                    <m:r>
                      <a:rPr lang="en-US" sz="2600" i="1" smtClean="0">
                        <a:latin typeface="Cambria Math"/>
                        <a:ea typeface="Cambria Math"/>
                      </a:rPr>
                      <m:t>↑</m:t>
                    </m:r>
                  </m:oMath>
                </a14:m>
                <a:endParaRPr lang="en-US" sz="2600" dirty="0">
                  <a:ea typeface="Cambria Math"/>
                </a:endParaRPr>
              </a:p>
              <a:p>
                <a:r>
                  <a:rPr lang="en-US" sz="2600" dirty="0"/>
                  <a:t>General structure: </a:t>
                </a:r>
                <a:br>
                  <a:rPr lang="en-US" sz="2600" dirty="0"/>
                </a:br>
                <a:r>
                  <a:rPr lang="en-US" sz="2600" dirty="0"/>
                  <a:t>conv-&gt;pool-&gt;conv-&gt;pool-&gt;FC-&gt;FC-&gt;output</a:t>
                </a:r>
              </a:p>
              <a:p>
                <a:endParaRPr lang="en-US" sz="2600" dirty="0"/>
              </a:p>
              <a:p>
                <a:r>
                  <a:rPr lang="en-US" sz="2600" dirty="0"/>
                  <a:t>Different filters look at different channels</a:t>
                </a:r>
              </a:p>
              <a:p>
                <a:r>
                  <a:rPr lang="en-US" sz="2600" dirty="0"/>
                  <a:t>Sigmoid and </a:t>
                </a:r>
                <a:r>
                  <a:rPr lang="en-US" sz="2600" dirty="0" err="1"/>
                  <a:t>Tanh</a:t>
                </a:r>
                <a:r>
                  <a:rPr lang="en-US" sz="2600" dirty="0"/>
                  <a:t> nonlinearity</a:t>
                </a:r>
              </a:p>
            </p:txBody>
          </p:sp>
        </mc:Choice>
        <mc:Fallback xmlns="">
          <p:sp>
            <p:nvSpPr>
              <p:cNvPr id="76" name="Content Placeholder 2"/>
              <p:cNvSpPr>
                <a:spLocks noGrp="1" noRot="1" noChangeAspect="1" noMove="1" noResize="1" noEditPoints="1" noAdjustHandles="1" noChangeArrowheads="1" noChangeShapeType="1" noTextEdit="1"/>
              </p:cNvSpPr>
              <p:nvPr>
                <p:ph idx="1"/>
              </p:nvPr>
            </p:nvSpPr>
            <p:spPr>
              <a:xfrm>
                <a:off x="609600" y="1752600"/>
                <a:ext cx="7848600" cy="4373563"/>
              </a:xfrm>
              <a:blipFill rotWithShape="1">
                <a:blip r:embed="rId3"/>
                <a:stretch>
                  <a:fillRect l="-1165" t="-1116"/>
                </a:stretch>
              </a:blipFill>
            </p:spPr>
            <p:txBody>
              <a:bodyPr/>
              <a:lstStyle/>
              <a:p>
                <a:r>
                  <a:rPr lang="en-US">
                    <a:noFill/>
                  </a:rPr>
                  <a:t> </a:t>
                </a:r>
              </a:p>
            </p:txBody>
          </p:sp>
        </mc:Fallback>
      </mc:AlternateContent>
      <p:sp>
        <p:nvSpPr>
          <p:cNvPr id="3" name="Litebulb"/>
          <p:cNvSpPr>
            <a:spLocks noEditPoints="1" noChangeArrowheads="1"/>
          </p:cNvSpPr>
          <p:nvPr/>
        </p:nvSpPr>
        <p:spPr bwMode="auto">
          <a:xfrm>
            <a:off x="4055706" y="303215"/>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cxnSp>
        <p:nvCxnSpPr>
          <p:cNvPr id="5" name="Straight Connector 4"/>
          <p:cNvCxnSpPr/>
          <p:nvPr/>
        </p:nvCxnSpPr>
        <p:spPr>
          <a:xfrm>
            <a:off x="762000" y="3733800"/>
            <a:ext cx="7162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08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ImageNet Classification with Deep Convolutional Neural Networks - Alex </a:t>
            </a:r>
            <a:r>
              <a:rPr lang="en-US" sz="2600" i="1" dirty="0" err="1"/>
              <a:t>Krizhevsky</a:t>
            </a:r>
            <a:r>
              <a:rPr lang="en-US" sz="2600" i="1" dirty="0"/>
              <a:t>, Ilya </a:t>
            </a:r>
            <a:r>
              <a:rPr lang="en-US" sz="2600" i="1" dirty="0" err="1"/>
              <a:t>Sutskever</a:t>
            </a:r>
            <a:r>
              <a:rPr lang="en-US" sz="2600" i="1" dirty="0"/>
              <a:t>, Geoffrey E. Hinton; 2012</a:t>
            </a:r>
          </a:p>
          <a:p>
            <a:r>
              <a:rPr lang="en-US" sz="2600" dirty="0"/>
              <a:t>Facilitated by GPUs, highly optimized convolution implementation and large datasets (ImageNet) </a:t>
            </a:r>
          </a:p>
          <a:p>
            <a:r>
              <a:rPr lang="en-US" sz="2600" dirty="0"/>
              <a:t>One of the largest CNNs to date</a:t>
            </a:r>
          </a:p>
          <a:p>
            <a:r>
              <a:rPr lang="en-US" sz="2800" dirty="0"/>
              <a:t>Has 60 Million parameter compared to 60k parameter of LeNet-5</a:t>
            </a:r>
            <a:endParaRPr lang="en-US" sz="2600" dirty="0"/>
          </a:p>
        </p:txBody>
      </p:sp>
      <p:sp>
        <p:nvSpPr>
          <p:cNvPr id="8" name="TextBox 7"/>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Tree>
    <p:extLst>
      <p:ext uri="{BB962C8B-B14F-4D97-AF65-F5344CB8AC3E}">
        <p14:creationId xmlns:p14="http://schemas.microsoft.com/office/powerpoint/2010/main" val="228279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9" name="Content Placeholder 2"/>
          <p:cNvSpPr>
            <a:spLocks noGrp="1"/>
          </p:cNvSpPr>
          <p:nvPr>
            <p:ph idx="1"/>
          </p:nvPr>
        </p:nvSpPr>
        <p:spPr>
          <a:xfrm>
            <a:off x="228600" y="1981200"/>
            <a:ext cx="8763000" cy="4648200"/>
          </a:xfrm>
        </p:spPr>
        <p:txBody>
          <a:bodyPr>
            <a:noAutofit/>
          </a:bodyPr>
          <a:lstStyle/>
          <a:p>
            <a:r>
              <a:rPr lang="en-US" sz="2600" dirty="0"/>
              <a:t>The annual “Olympics” of computer vision.</a:t>
            </a:r>
          </a:p>
          <a:p>
            <a:endParaRPr lang="en-US" sz="2600" dirty="0"/>
          </a:p>
          <a:p>
            <a:r>
              <a:rPr lang="en-US" sz="2600" dirty="0"/>
              <a:t>Teams from across the world compete to see who has the best computer vision model for tasks such as classification, localization, detection, and more. </a:t>
            </a:r>
          </a:p>
          <a:p>
            <a:endParaRPr lang="en-US" sz="2600" dirty="0"/>
          </a:p>
          <a:p>
            <a:r>
              <a:rPr lang="en-US" sz="2600" b="1" dirty="0"/>
              <a:t>2012</a:t>
            </a:r>
            <a:r>
              <a:rPr lang="en-US" sz="2600" dirty="0"/>
              <a:t> marked </a:t>
            </a:r>
            <a:r>
              <a:rPr lang="en-US" sz="2600" b="1" dirty="0"/>
              <a:t>the first year where a CNN was used</a:t>
            </a:r>
            <a:r>
              <a:rPr lang="en-US" sz="2600" dirty="0"/>
              <a:t> to achieve a top 5 test error rate of 15.3%. </a:t>
            </a:r>
          </a:p>
          <a:p>
            <a:endParaRPr lang="en-US" sz="2600" dirty="0"/>
          </a:p>
          <a:p>
            <a:r>
              <a:rPr lang="en-US" sz="2600" dirty="0"/>
              <a:t>The next best entry achieved an error of 26.2%.</a:t>
            </a:r>
          </a:p>
        </p:txBody>
      </p:sp>
    </p:spTree>
    <p:extLst>
      <p:ext uri="{BB962C8B-B14F-4D97-AF65-F5344CB8AC3E}">
        <p14:creationId xmlns:p14="http://schemas.microsoft.com/office/powerpoint/2010/main" val="11161904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0" y="1905000"/>
            <a:ext cx="7287491" cy="4008784"/>
          </a:xfrm>
          <a:prstGeom prst="rect">
            <a:avLst/>
          </a:prstGeom>
        </p:spPr>
      </p:pic>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3957452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700" y="46037"/>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4" name="Rectangle 3"/>
          <p:cNvSpPr/>
          <p:nvPr/>
        </p:nvSpPr>
        <p:spPr>
          <a:xfrm>
            <a:off x="228600" y="783134"/>
            <a:ext cx="1981200" cy="5693866"/>
          </a:xfrm>
          <a:prstGeom prst="rect">
            <a:avLst/>
          </a:prstGeom>
          <a:ln>
            <a:solidFill>
              <a:schemeClr val="tx1"/>
            </a:solidFill>
          </a:ln>
        </p:spPr>
        <p:txBody>
          <a:bodyPr wrap="square">
            <a:spAutoFit/>
          </a:bodyPr>
          <a:lstStyle/>
          <a:p>
            <a:pPr marL="12700">
              <a:spcBef>
                <a:spcPts val="600"/>
              </a:spcBef>
            </a:pPr>
            <a:r>
              <a:rPr lang="en-US" sz="2600" dirty="0">
                <a:solidFill>
                  <a:srgbClr val="424242"/>
                </a:solidFill>
                <a:cs typeface="Calibri" panose="020F0502020204030204" pitchFamily="34" charset="0"/>
              </a:rPr>
              <a:t>Arc</a:t>
            </a:r>
            <a:r>
              <a:rPr lang="en-US" sz="2600" spc="-5" dirty="0">
                <a:solidFill>
                  <a:srgbClr val="424242"/>
                </a:solidFill>
                <a:cs typeface="Calibri" panose="020F0502020204030204" pitchFamily="34" charset="0"/>
              </a:rPr>
              <a:t>hi</a:t>
            </a:r>
            <a:r>
              <a:rPr lang="en-US" sz="2600" dirty="0">
                <a:solidFill>
                  <a:srgbClr val="424242"/>
                </a:solidFill>
                <a:cs typeface="Calibri" panose="020F0502020204030204" pitchFamily="34" charset="0"/>
              </a:rPr>
              <a:t>tect</a:t>
            </a:r>
            <a:r>
              <a:rPr lang="en-US" sz="2600" spc="-5" dirty="0">
                <a:solidFill>
                  <a:srgbClr val="424242"/>
                </a:solidFill>
                <a:cs typeface="Calibri" panose="020F0502020204030204" pitchFamily="34" charset="0"/>
              </a:rPr>
              <a:t>u</a:t>
            </a:r>
            <a:r>
              <a:rPr lang="en-US" sz="2600" dirty="0">
                <a:solidFill>
                  <a:srgbClr val="424242"/>
                </a:solidFill>
                <a:cs typeface="Calibri" panose="020F0502020204030204" pitchFamily="34" charset="0"/>
              </a:rPr>
              <a:t>re</a:t>
            </a: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1</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L1 </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RM1</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2</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L2</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RM2</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3</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4</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5</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L3</a:t>
            </a:r>
            <a:br>
              <a:rPr lang="en-US" sz="2600" dirty="0">
                <a:solidFill>
                  <a:srgbClr val="0000FF"/>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C6</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C7</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C8</a:t>
            </a:r>
            <a:endParaRPr lang="en-US" sz="2600" dirty="0">
              <a:cs typeface="Calibri" panose="020F0502020204030204" pitchFamily="34" charset="0"/>
            </a:endParaRPr>
          </a:p>
        </p:txBody>
      </p:sp>
      <p:sp>
        <p:nvSpPr>
          <p:cNvPr id="76" name="Content Placeholder 2"/>
          <p:cNvSpPr>
            <a:spLocks noGrp="1"/>
          </p:cNvSpPr>
          <p:nvPr>
            <p:ph idx="1"/>
          </p:nvPr>
        </p:nvSpPr>
        <p:spPr>
          <a:xfrm>
            <a:off x="2362200" y="1371600"/>
            <a:ext cx="6705600" cy="4754563"/>
          </a:xfrm>
        </p:spPr>
        <p:txBody>
          <a:bodyPr>
            <a:noAutofit/>
          </a:bodyPr>
          <a:lstStyle/>
          <a:p>
            <a:r>
              <a:rPr lang="en-US" sz="2600" dirty="0"/>
              <a:t>Input: 227x227x3 images (224x224 before padding)</a:t>
            </a:r>
          </a:p>
          <a:p>
            <a:r>
              <a:rPr lang="en-US" sz="2600" dirty="0"/>
              <a:t>First layer: 96 11x11 filters applied at stride 4</a:t>
            </a:r>
          </a:p>
          <a:p>
            <a:endParaRPr lang="en-US" sz="2600" b="1" dirty="0"/>
          </a:p>
          <a:p>
            <a:r>
              <a:rPr lang="en-US" sz="2600" b="1" dirty="0"/>
              <a:t>Output volume size? </a:t>
            </a:r>
          </a:p>
          <a:p>
            <a:pPr marL="0" indent="0">
              <a:buNone/>
            </a:pPr>
            <a:r>
              <a:rPr lang="en-US" sz="2600" b="1" dirty="0"/>
              <a:t>	(N-F)/s+1 = (227-11)/4+1 = 55 -&gt; [55x55x96]</a:t>
            </a:r>
          </a:p>
          <a:p>
            <a:endParaRPr lang="en-US" sz="2600" dirty="0"/>
          </a:p>
          <a:p>
            <a:r>
              <a:rPr lang="en-US" sz="2600" b="1" dirty="0"/>
              <a:t>Number of parameters in this layer? </a:t>
            </a:r>
          </a:p>
          <a:p>
            <a:pPr marL="0" indent="0">
              <a:buNone/>
            </a:pPr>
            <a:r>
              <a:rPr lang="en-US" sz="2600" b="1" dirty="0"/>
              <a:t>	(11*11*3)*96 = 35K</a:t>
            </a:r>
            <a:endParaRPr lang="en-US" sz="2600" dirty="0"/>
          </a:p>
          <a:p>
            <a:pPr lvl="1">
              <a:buFontTx/>
              <a:buChar char="-"/>
            </a:pPr>
            <a:endParaRPr lang="en-US" sz="2600" dirty="0"/>
          </a:p>
          <a:p>
            <a:pPr>
              <a:buFontTx/>
              <a:buChar char="-"/>
            </a:pPr>
            <a:endParaRPr lang="en-US" sz="26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9493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AlexNet</a:t>
            </a:r>
            <a:endParaRPr lang="en-US" dirty="0">
              <a:latin typeface="+mn-lt"/>
            </a:endParaRPr>
          </a:p>
        </p:txBody>
      </p:sp>
      <p:sp>
        <p:nvSpPr>
          <p:cNvPr id="127" name="TextBox 12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pic>
        <p:nvPicPr>
          <p:cNvPr id="1026" name="Picture 2" descr="http://cs231n.github.io/assets/cnnvis/filt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0"/>
            <a:ext cx="4572000" cy="455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465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700" y="23210"/>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2286000" y="1447800"/>
            <a:ext cx="6781800" cy="4678363"/>
          </a:xfrm>
        </p:spPr>
        <p:txBody>
          <a:bodyPr>
            <a:normAutofit fontScale="92500"/>
          </a:bodyPr>
          <a:lstStyle/>
          <a:p>
            <a:r>
              <a:rPr lang="en-US" sz="2800" dirty="0"/>
              <a:t>Input: 227x227x3 images (224x224 before padding)</a:t>
            </a:r>
          </a:p>
          <a:p>
            <a:r>
              <a:rPr lang="en-US" sz="2800" dirty="0"/>
              <a:t>After CONV1: 55x55x96</a:t>
            </a:r>
          </a:p>
          <a:p>
            <a:r>
              <a:rPr lang="en-US" sz="2800" dirty="0"/>
              <a:t>Second layer: 3x3 filters applied at stride 2</a:t>
            </a:r>
          </a:p>
          <a:p>
            <a:endParaRPr lang="en-US" sz="2800" b="1" dirty="0"/>
          </a:p>
          <a:p>
            <a:r>
              <a:rPr lang="en-US" sz="2800" b="1" dirty="0"/>
              <a:t>Output volume size? </a:t>
            </a:r>
          </a:p>
          <a:p>
            <a:pPr marL="0" indent="0">
              <a:buNone/>
            </a:pPr>
            <a:r>
              <a:rPr lang="en-US" sz="2800" b="1" dirty="0"/>
              <a:t>	(N-F)/s+1 = (55-3)/2+1 = 27 -&gt; [27x27x96]</a:t>
            </a:r>
          </a:p>
          <a:p>
            <a:endParaRPr lang="en-US" sz="2800" dirty="0"/>
          </a:p>
          <a:p>
            <a:r>
              <a:rPr lang="en-US" sz="2800" b="1" dirty="0"/>
              <a:t>Number of parameters in this layer? </a:t>
            </a:r>
          </a:p>
          <a:p>
            <a:pPr marL="0" indent="0">
              <a:buNone/>
            </a:pPr>
            <a:r>
              <a:rPr lang="en-US" sz="2800" b="1" dirty="0"/>
              <a:t>	0!</a:t>
            </a:r>
            <a:endParaRPr lang="en-US" sz="2800" dirty="0"/>
          </a:p>
          <a:p>
            <a:pPr marL="0" indent="0">
              <a:buNone/>
            </a:pPr>
            <a:endParaRPr lang="en-US" sz="2400" dirty="0"/>
          </a:p>
          <a:p>
            <a:endParaRPr lang="en-US" sz="2400" dirty="0"/>
          </a:p>
          <a:p>
            <a:pPr lvl="1">
              <a:buFontTx/>
              <a:buChar char="-"/>
            </a:pPr>
            <a:endParaRPr lang="en-US" sz="2400" dirty="0"/>
          </a:p>
          <a:p>
            <a:pPr lvl="1">
              <a:buFontTx/>
              <a:buChar char="-"/>
            </a:pPr>
            <a:endParaRPr lang="en-US" sz="2400" dirty="0"/>
          </a:p>
          <a:p>
            <a:pPr>
              <a:buFontTx/>
              <a:buChar char="-"/>
            </a:pPr>
            <a:endParaRPr lang="en-US" sz="24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Rectangle 9"/>
          <p:cNvSpPr/>
          <p:nvPr/>
        </p:nvSpPr>
        <p:spPr>
          <a:xfrm>
            <a:off x="228600" y="783134"/>
            <a:ext cx="1981200" cy="5693866"/>
          </a:xfrm>
          <a:prstGeom prst="rect">
            <a:avLst/>
          </a:prstGeom>
          <a:ln>
            <a:solidFill>
              <a:schemeClr val="tx1"/>
            </a:solidFill>
          </a:ln>
        </p:spPr>
        <p:txBody>
          <a:bodyPr wrap="square">
            <a:spAutoFit/>
          </a:bodyPr>
          <a:lstStyle/>
          <a:p>
            <a:pPr marL="12700">
              <a:spcBef>
                <a:spcPts val="600"/>
              </a:spcBef>
            </a:pPr>
            <a:r>
              <a:rPr lang="en-US" sz="2600" dirty="0">
                <a:solidFill>
                  <a:srgbClr val="424242"/>
                </a:solidFill>
                <a:cs typeface="Calibri" panose="020F0502020204030204" pitchFamily="34" charset="0"/>
              </a:rPr>
              <a:t>Arc</a:t>
            </a:r>
            <a:r>
              <a:rPr lang="en-US" sz="2600" spc="-5" dirty="0">
                <a:solidFill>
                  <a:srgbClr val="424242"/>
                </a:solidFill>
                <a:cs typeface="Calibri" panose="020F0502020204030204" pitchFamily="34" charset="0"/>
              </a:rPr>
              <a:t>hi</a:t>
            </a:r>
            <a:r>
              <a:rPr lang="en-US" sz="2600" dirty="0">
                <a:solidFill>
                  <a:srgbClr val="424242"/>
                </a:solidFill>
                <a:cs typeface="Calibri" panose="020F0502020204030204" pitchFamily="34" charset="0"/>
              </a:rPr>
              <a:t>tect</a:t>
            </a:r>
            <a:r>
              <a:rPr lang="en-US" sz="2600" spc="-5" dirty="0">
                <a:solidFill>
                  <a:srgbClr val="424242"/>
                </a:solidFill>
                <a:cs typeface="Calibri" panose="020F0502020204030204" pitchFamily="34" charset="0"/>
              </a:rPr>
              <a:t>u</a:t>
            </a:r>
            <a:r>
              <a:rPr lang="en-US" sz="2600" dirty="0">
                <a:solidFill>
                  <a:srgbClr val="424242"/>
                </a:solidFill>
                <a:cs typeface="Calibri" panose="020F0502020204030204" pitchFamily="34" charset="0"/>
              </a:rPr>
              <a:t>re</a:t>
            </a: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1</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L1 </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RM1</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2</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L2</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RM2</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3</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4</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5</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L3</a:t>
            </a:r>
            <a:br>
              <a:rPr lang="en-US" sz="2600" dirty="0">
                <a:solidFill>
                  <a:srgbClr val="0000FF"/>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C6</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C7</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C8</a:t>
            </a:r>
            <a:endParaRPr lang="en-US" sz="2600" dirty="0">
              <a:cs typeface="Calibri" panose="020F0502020204030204" pitchFamily="34" charset="0"/>
            </a:endParaRPr>
          </a:p>
        </p:txBody>
      </p:sp>
    </p:spTree>
    <p:extLst>
      <p:ext uri="{BB962C8B-B14F-4D97-AF65-F5344CB8AC3E}">
        <p14:creationId xmlns:p14="http://schemas.microsoft.com/office/powerpoint/2010/main" val="27874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080" y="288592"/>
            <a:ext cx="7886700" cy="1325563"/>
          </a:xfrm>
        </p:spPr>
        <p:txBody>
          <a:bodyPr/>
          <a:lstStyle/>
          <a:p>
            <a:r>
              <a:rPr lang="en-US" dirty="0" err="1">
                <a:latin typeface="+mn-lt"/>
              </a:rPr>
              <a:t>AlexNet</a:t>
            </a:r>
            <a:endParaRPr lang="en-US" dirty="0">
              <a:latin typeface="+mn-lt"/>
            </a:endParaRPr>
          </a:p>
        </p:txBody>
      </p:sp>
      <p:sp>
        <p:nvSpPr>
          <p:cNvPr id="205" name="TextBox 204"/>
          <p:cNvSpPr txBox="1"/>
          <p:nvPr/>
        </p:nvSpPr>
        <p:spPr>
          <a:xfrm>
            <a:off x="8582214" y="20574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cxnSp>
        <p:nvCxnSpPr>
          <p:cNvPr id="51" name="Straight Arrow Connector 50"/>
          <p:cNvCxnSpPr/>
          <p:nvPr/>
        </p:nvCxnSpPr>
        <p:spPr>
          <a:xfrm>
            <a:off x="1811395" y="227896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Cube 51"/>
          <p:cNvSpPr/>
          <p:nvPr/>
        </p:nvSpPr>
        <p:spPr>
          <a:xfrm>
            <a:off x="2471842" y="1671787"/>
            <a:ext cx="1256764" cy="1239629"/>
          </a:xfrm>
          <a:prstGeom prst="cube">
            <a:avLst>
              <a:gd name="adj" fmla="val 45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3" name="Straight Arrow Connector 52"/>
          <p:cNvCxnSpPr/>
          <p:nvPr/>
        </p:nvCxnSpPr>
        <p:spPr>
          <a:xfrm>
            <a:off x="3886200" y="227659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Cube 53"/>
          <p:cNvSpPr/>
          <p:nvPr/>
        </p:nvSpPr>
        <p:spPr>
          <a:xfrm>
            <a:off x="4508430" y="1740659"/>
            <a:ext cx="1159567" cy="1170757"/>
          </a:xfrm>
          <a:prstGeom prst="cube">
            <a:avLst>
              <a:gd name="adj" fmla="val 66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5" name="Straight Arrow Connector 54"/>
          <p:cNvCxnSpPr/>
          <p:nvPr/>
        </p:nvCxnSpPr>
        <p:spPr>
          <a:xfrm>
            <a:off x="5824914" y="2278413"/>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924800" y="2287524"/>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152400" y="2971800"/>
                <a:ext cx="1386918" cy="369332"/>
              </a:xfrm>
              <a:prstGeom prst="rect">
                <a:avLst/>
              </a:prstGeom>
              <a:noFill/>
            </p:spPr>
            <p:txBody>
              <a:bodyPr wrap="none" rtlCol="0">
                <a:spAutoFit/>
              </a:bodyPr>
              <a:lstStyle/>
              <a:p>
                <a:r>
                  <a:rPr lang="en-US" dirty="0">
                    <a:ea typeface="Century Schoolbook" charset="0"/>
                    <a:cs typeface="Century Schoolbook" charset="0"/>
                  </a:rPr>
                  <a:t>227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a:t>
                </a:r>
              </a:p>
            </p:txBody>
          </p:sp>
        </mc:Choice>
        <mc:Fallback xmlns="">
          <p:sp>
            <p:nvSpPr>
              <p:cNvPr id="65" name="TextBox 64"/>
              <p:cNvSpPr txBox="1">
                <a:spLocks noRot="1" noChangeAspect="1" noMove="1" noResize="1" noEditPoints="1" noAdjustHandles="1" noChangeArrowheads="1" noChangeShapeType="1" noTextEdit="1"/>
              </p:cNvSpPr>
              <p:nvPr/>
            </p:nvSpPr>
            <p:spPr>
              <a:xfrm>
                <a:off x="152400" y="2971800"/>
                <a:ext cx="1386918" cy="369332"/>
              </a:xfrm>
              <a:prstGeom prst="rect">
                <a:avLst/>
              </a:prstGeom>
              <a:blipFill rotWithShape="1">
                <a:blip r:embed="rId3"/>
                <a:stretch>
                  <a:fillRect l="-3509" t="-8333" r="-263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325184" y="2930566"/>
                <a:ext cx="1332416" cy="369332"/>
              </a:xfrm>
              <a:prstGeom prst="rect">
                <a:avLst/>
              </a:prstGeom>
              <a:noFill/>
            </p:spPr>
            <p:txBody>
              <a:bodyPr wrap="none" rtlCol="0">
                <a:spAutoFit/>
              </a:bodyPr>
              <a:lstStyle/>
              <a:p>
                <a:r>
                  <a:rPr lang="en-US" dirty="0">
                    <a:ea typeface="Century Schoolbook" charset="0"/>
                    <a:cs typeface="Century Schoolbook" charset="0"/>
                  </a:rPr>
                  <a:t>55</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55</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r>
                      <a:rPr lang="en-US" b="0" i="0" smtClean="0">
                        <a:latin typeface="Cambria Math"/>
                        <a:ea typeface="Cambria Math" charset="0"/>
                        <a:cs typeface="Cambria Math" charset="0"/>
                      </a:rPr>
                      <m:t>9</m:t>
                    </m:r>
                  </m:oMath>
                </a14:m>
                <a:r>
                  <a:rPr lang="en-US" dirty="0">
                    <a:ea typeface="Century Schoolbook" charset="0"/>
                    <a:cs typeface="Century Schoolbook" charset="0"/>
                  </a:rPr>
                  <a:t>6</a:t>
                </a:r>
              </a:p>
            </p:txBody>
          </p:sp>
        </mc:Choice>
        <mc:Fallback xmlns="">
          <p:sp>
            <p:nvSpPr>
              <p:cNvPr id="66" name="TextBox 65"/>
              <p:cNvSpPr txBox="1">
                <a:spLocks noRot="1" noChangeAspect="1" noMove="1" noResize="1" noEditPoints="1" noAdjustHandles="1" noChangeArrowheads="1" noChangeShapeType="1" noTextEdit="1"/>
              </p:cNvSpPr>
              <p:nvPr/>
            </p:nvSpPr>
            <p:spPr>
              <a:xfrm>
                <a:off x="2325184" y="2930566"/>
                <a:ext cx="1332416" cy="369332"/>
              </a:xfrm>
              <a:prstGeom prst="rect">
                <a:avLst/>
              </a:prstGeom>
              <a:blipFill rotWithShape="1">
                <a:blip r:embed="rId4"/>
                <a:stretch>
                  <a:fillRect l="-3653" t="-8333" r="-31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419600" y="2930566"/>
                <a:ext cx="1269899" cy="369332"/>
              </a:xfrm>
              <a:prstGeom prst="rect">
                <a:avLst/>
              </a:prstGeom>
              <a:noFill/>
            </p:spPr>
            <p:txBody>
              <a:bodyPr wrap="none" rtlCol="0">
                <a:spAutoFit/>
              </a:bodyPr>
              <a:lstStyle/>
              <a:p>
                <a:r>
                  <a:rPr lang="en-US" dirty="0">
                    <a:ea typeface="Century Schoolbook" charset="0"/>
                    <a:cs typeface="Century Schoolbook" charset="0"/>
                  </a:rPr>
                  <a:t>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96</a:t>
                </a:r>
              </a:p>
            </p:txBody>
          </p:sp>
        </mc:Choice>
        <mc:Fallback xmlns="">
          <p:sp>
            <p:nvSpPr>
              <p:cNvPr id="67" name="TextBox 66"/>
              <p:cNvSpPr txBox="1">
                <a:spLocks noRot="1" noChangeAspect="1" noMove="1" noResize="1" noEditPoints="1" noAdjustHandles="1" noChangeArrowheads="1" noChangeShapeType="1" noTextEdit="1"/>
              </p:cNvSpPr>
              <p:nvPr/>
            </p:nvSpPr>
            <p:spPr>
              <a:xfrm>
                <a:off x="4419600" y="2930566"/>
                <a:ext cx="1269899" cy="369332"/>
              </a:xfrm>
              <a:prstGeom prst="rect">
                <a:avLst/>
              </a:prstGeom>
              <a:blipFill rotWithShape="1">
                <a:blip r:embed="rId5"/>
                <a:stretch>
                  <a:fillRect l="-3846" t="-8333" r="-3365" b="-26667"/>
                </a:stretch>
              </a:blipFill>
            </p:spPr>
            <p:txBody>
              <a:bodyPr/>
              <a:lstStyle/>
              <a:p>
                <a:r>
                  <a:rPr lang="en-US">
                    <a:noFill/>
                  </a:rPr>
                  <a:t> </a:t>
                </a:r>
              </a:p>
            </p:txBody>
          </p:sp>
        </mc:Fallback>
      </mc:AlternateContent>
      <p:sp>
        <p:nvSpPr>
          <p:cNvPr id="68" name="Cube 67"/>
          <p:cNvSpPr/>
          <p:nvPr/>
        </p:nvSpPr>
        <p:spPr>
          <a:xfrm>
            <a:off x="6514913" y="1549536"/>
            <a:ext cx="1389640" cy="1361880"/>
          </a:xfrm>
          <a:prstGeom prst="cube">
            <a:avLst>
              <a:gd name="adj" fmla="val 7212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p:cNvSpPr txBox="1"/>
              <p:nvPr/>
            </p:nvSpPr>
            <p:spPr>
              <a:xfrm>
                <a:off x="6477000" y="2919872"/>
                <a:ext cx="1386918" cy="369332"/>
              </a:xfrm>
              <a:prstGeom prst="rect">
                <a:avLst/>
              </a:prstGeom>
              <a:noFill/>
            </p:spPr>
            <p:txBody>
              <a:bodyPr wrap="none" rtlCol="0">
                <a:spAutoFit/>
              </a:bodyPr>
              <a:lstStyle/>
              <a:p>
                <a:r>
                  <a:rPr lang="en-US" dirty="0">
                    <a:ea typeface="Century Schoolbook" charset="0"/>
                    <a:cs typeface="Century Schoolbook" charset="0"/>
                  </a:rPr>
                  <a:t>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69" name="TextBox 68"/>
              <p:cNvSpPr txBox="1">
                <a:spLocks noRot="1" noChangeAspect="1" noMove="1" noResize="1" noEditPoints="1" noAdjustHandles="1" noChangeArrowheads="1" noChangeShapeType="1" noTextEdit="1"/>
              </p:cNvSpPr>
              <p:nvPr/>
            </p:nvSpPr>
            <p:spPr>
              <a:xfrm>
                <a:off x="6477000" y="2919872"/>
                <a:ext cx="1386918" cy="369332"/>
              </a:xfrm>
              <a:prstGeom prst="rect">
                <a:avLst/>
              </a:prstGeom>
              <a:blipFill rotWithShape="1">
                <a:blip r:embed="rId6"/>
                <a:stretch>
                  <a:fillRect l="-3965" t="-8197" r="-3084" b="-24590"/>
                </a:stretch>
              </a:blipFill>
            </p:spPr>
            <p:txBody>
              <a:bodyPr/>
              <a:lstStyle/>
              <a:p>
                <a:r>
                  <a:rPr lang="en-US">
                    <a:noFill/>
                  </a:rPr>
                  <a:t> </a:t>
                </a:r>
              </a:p>
            </p:txBody>
          </p:sp>
        </mc:Fallback>
      </mc:AlternateContent>
      <p:sp>
        <p:nvSpPr>
          <p:cNvPr id="70" name="Cube 69"/>
          <p:cNvSpPr/>
          <p:nvPr/>
        </p:nvSpPr>
        <p:spPr>
          <a:xfrm>
            <a:off x="134360" y="4086505"/>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p:cNvSpPr txBox="1"/>
              <p:nvPr/>
            </p:nvSpPr>
            <p:spPr>
              <a:xfrm>
                <a:off x="92300" y="5297269"/>
                <a:ext cx="1160506" cy="646331"/>
              </a:xfrm>
              <a:prstGeom prst="rect">
                <a:avLst/>
              </a:prstGeom>
              <a:noFill/>
            </p:spPr>
            <p:txBody>
              <a:bodyPr wrap="squar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1" name="TextBox 70"/>
              <p:cNvSpPr txBox="1">
                <a:spLocks noRot="1" noChangeAspect="1" noMove="1" noResize="1" noEditPoints="1" noAdjustHandles="1" noChangeArrowheads="1" noChangeShapeType="1" noTextEdit="1"/>
              </p:cNvSpPr>
              <p:nvPr/>
            </p:nvSpPr>
            <p:spPr>
              <a:xfrm>
                <a:off x="92300" y="5297269"/>
                <a:ext cx="1160506" cy="646331"/>
              </a:xfrm>
              <a:prstGeom prst="rect">
                <a:avLst/>
              </a:prstGeom>
              <a:blipFill rotWithShape="1">
                <a:blip r:embed="rId7"/>
                <a:stretch>
                  <a:fillRect l="-4188" t="-4717" b="-14151"/>
                </a:stretch>
              </a:blipFill>
            </p:spPr>
            <p:txBody>
              <a:bodyPr/>
              <a:lstStyle/>
              <a:p>
                <a:r>
                  <a:rPr lang="en-US">
                    <a:noFill/>
                  </a:rPr>
                  <a:t> </a:t>
                </a:r>
              </a:p>
            </p:txBody>
          </p:sp>
        </mc:Fallback>
      </mc:AlternateContent>
      <p:sp>
        <p:nvSpPr>
          <p:cNvPr id="72" name="Cube 71"/>
          <p:cNvSpPr/>
          <p:nvPr/>
        </p:nvSpPr>
        <p:spPr>
          <a:xfrm>
            <a:off x="1954411" y="3700482"/>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1737282" y="5378866"/>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384</a:t>
                </a:r>
              </a:p>
            </p:txBody>
          </p:sp>
        </mc:Choice>
        <mc:Fallback xmlns="">
          <p:sp>
            <p:nvSpPr>
              <p:cNvPr id="73" name="TextBox 72"/>
              <p:cNvSpPr txBox="1">
                <a:spLocks noRot="1" noChangeAspect="1" noMove="1" noResize="1" noEditPoints="1" noAdjustHandles="1" noChangeArrowheads="1" noChangeShapeType="1" noTextEdit="1"/>
              </p:cNvSpPr>
              <p:nvPr/>
            </p:nvSpPr>
            <p:spPr>
              <a:xfrm>
                <a:off x="1737282" y="5378866"/>
                <a:ext cx="1386918" cy="369332"/>
              </a:xfrm>
              <a:prstGeom prst="rect">
                <a:avLst/>
              </a:prstGeom>
              <a:blipFill rotWithShape="1">
                <a:blip r:embed="rId8"/>
                <a:stretch>
                  <a:fillRect l="-3947" t="-8197" r="-26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42282" y="5373518"/>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384</a:t>
                </a:r>
              </a:p>
            </p:txBody>
          </p:sp>
        </mc:Choice>
        <mc:Fallback xmlns="">
          <p:sp>
            <p:nvSpPr>
              <p:cNvPr id="75" name="TextBox 74"/>
              <p:cNvSpPr txBox="1">
                <a:spLocks noRot="1" noChangeAspect="1" noMove="1" noResize="1" noEditPoints="1" noAdjustHandles="1" noChangeArrowheads="1" noChangeShapeType="1" noTextEdit="1"/>
              </p:cNvSpPr>
              <p:nvPr/>
            </p:nvSpPr>
            <p:spPr>
              <a:xfrm>
                <a:off x="3642282" y="5373518"/>
                <a:ext cx="1386918" cy="369332"/>
              </a:xfrm>
              <a:prstGeom prst="rect">
                <a:avLst/>
              </a:prstGeom>
              <a:blipFill rotWithShape="1">
                <a:blip r:embed="rId9"/>
                <a:stretch>
                  <a:fillRect l="-3509" t="-8197" r="-30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699682" y="5373518"/>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7" name="TextBox 76"/>
              <p:cNvSpPr txBox="1">
                <a:spLocks noRot="1" noChangeAspect="1" noMove="1" noResize="1" noEditPoints="1" noAdjustHandles="1" noChangeArrowheads="1" noChangeShapeType="1" noTextEdit="1"/>
              </p:cNvSpPr>
              <p:nvPr/>
            </p:nvSpPr>
            <p:spPr>
              <a:xfrm>
                <a:off x="5699682" y="5373518"/>
                <a:ext cx="1386918" cy="369332"/>
              </a:xfrm>
              <a:prstGeom prst="rect">
                <a:avLst/>
              </a:prstGeom>
              <a:blipFill rotWithShape="1">
                <a:blip r:embed="rId10"/>
                <a:stretch>
                  <a:fillRect l="-3947" t="-8197" r="-2632" b="-24590"/>
                </a:stretch>
              </a:blipFill>
            </p:spPr>
            <p:txBody>
              <a:bodyPr/>
              <a:lstStyle/>
              <a:p>
                <a:r>
                  <a:rPr lang="en-US">
                    <a:noFill/>
                  </a:rPr>
                  <a:t> </a:t>
                </a:r>
              </a:p>
            </p:txBody>
          </p:sp>
        </mc:Fallback>
      </mc:AlternateContent>
      <p:sp>
        <p:nvSpPr>
          <p:cNvPr id="78" name="Cube 77"/>
          <p:cNvSpPr/>
          <p:nvPr/>
        </p:nvSpPr>
        <p:spPr>
          <a:xfrm>
            <a:off x="7917302" y="3968608"/>
            <a:ext cx="1105518" cy="1093704"/>
          </a:xfrm>
          <a:prstGeom prst="cube">
            <a:avLst>
              <a:gd name="adj" fmla="val 87882"/>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7737328" y="5373518"/>
                <a:ext cx="1152880" cy="369332"/>
              </a:xfrm>
              <a:prstGeom prst="rect">
                <a:avLst/>
              </a:prstGeom>
              <a:noFill/>
            </p:spPr>
            <p:txBody>
              <a:bodyPr wrap="none" rtlCol="0">
                <a:spAutoFit/>
              </a:bodyPr>
              <a:lstStyle/>
              <a:p>
                <a:r>
                  <a:rPr lang="en-US" dirty="0">
                    <a:ea typeface="Century Schoolbook" charset="0"/>
                    <a:cs typeface="Century Schoolbook" charset="0"/>
                  </a:rPr>
                  <a:t>6</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6</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9" name="TextBox 78"/>
              <p:cNvSpPr txBox="1">
                <a:spLocks noRot="1" noChangeAspect="1" noMove="1" noResize="1" noEditPoints="1" noAdjustHandles="1" noChangeArrowheads="1" noChangeShapeType="1" noTextEdit="1"/>
              </p:cNvSpPr>
              <p:nvPr/>
            </p:nvSpPr>
            <p:spPr>
              <a:xfrm>
                <a:off x="7737328" y="5373518"/>
                <a:ext cx="1152880" cy="369332"/>
              </a:xfrm>
              <a:prstGeom prst="rect">
                <a:avLst/>
              </a:prstGeom>
              <a:blipFill rotWithShape="1">
                <a:blip r:embed="rId11"/>
                <a:stretch>
                  <a:fillRect l="-4233" t="-8197" r="-4233" b="-24590"/>
                </a:stretch>
              </a:blipFill>
            </p:spPr>
            <p:txBody>
              <a:bodyPr/>
              <a:lstStyle/>
              <a:p>
                <a:r>
                  <a:rPr lang="en-US">
                    <a:noFill/>
                  </a:rPr>
                  <a:t> </a:t>
                </a:r>
              </a:p>
            </p:txBody>
          </p:sp>
        </mc:Fallback>
      </mc:AlternateContent>
      <p:cxnSp>
        <p:nvCxnSpPr>
          <p:cNvPr id="85" name="Straight Arrow Connector 84"/>
          <p:cNvCxnSpPr/>
          <p:nvPr/>
        </p:nvCxnSpPr>
        <p:spPr>
          <a:xfrm>
            <a:off x="7372772"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339619"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06466" y="455229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273313" y="457998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1524000" y="2361168"/>
                <a:ext cx="922047" cy="923330"/>
              </a:xfrm>
              <a:prstGeom prst="rect">
                <a:avLst/>
              </a:prstGeom>
              <a:noFill/>
            </p:spPr>
            <p:txBody>
              <a:bodyPr wrap="none" rtlCol="0">
                <a:spAutoFit/>
              </a:bodyPr>
              <a:lstStyle/>
              <a:p>
                <a:pPr algn="ctr"/>
                <a:r>
                  <a:rPr lang="en-US" dirty="0">
                    <a:ea typeface="Century Schoolbook" charset="0"/>
                    <a:cs typeface="Century Schoolbook" charset="0"/>
                  </a:rPr>
                  <a:t>11</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11</a:t>
                </a:r>
              </a:p>
              <a:p>
                <a:pPr algn="ctr"/>
                <a:r>
                  <a:rPr lang="en-US" dirty="0">
                    <a:ea typeface="Century Schoolbook" charset="0"/>
                    <a:cs typeface="Century Schoolbook" charset="0"/>
                  </a:rPr>
                  <a:t>s = 4</a:t>
                </a:r>
              </a:p>
              <a:p>
                <a:pPr algn="ctr"/>
                <a:r>
                  <a:rPr lang="en-US" dirty="0">
                    <a:ea typeface="Century Schoolbook" charset="0"/>
                    <a:cs typeface="Century Schoolbook" charset="0"/>
                  </a:rPr>
                  <a:t>P = 0</a:t>
                </a:r>
              </a:p>
            </p:txBody>
          </p:sp>
        </mc:Choice>
        <mc:Fallback xmlns="">
          <p:sp>
            <p:nvSpPr>
              <p:cNvPr id="89" name="TextBox 88"/>
              <p:cNvSpPr txBox="1">
                <a:spLocks noRot="1" noChangeAspect="1" noMove="1" noResize="1" noEditPoints="1" noAdjustHandles="1" noChangeArrowheads="1" noChangeShapeType="1" noTextEdit="1"/>
              </p:cNvSpPr>
              <p:nvPr/>
            </p:nvSpPr>
            <p:spPr>
              <a:xfrm>
                <a:off x="1524000" y="2361168"/>
                <a:ext cx="922047" cy="923330"/>
              </a:xfrm>
              <a:prstGeom prst="rect">
                <a:avLst/>
              </a:prstGeom>
              <a:blipFill rotWithShape="1">
                <a:blip r:embed="rId12"/>
                <a:stretch>
                  <a:fillRect l="-5298" t="-3289" r="-529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733800" y="2326641"/>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0" name="TextBox 89"/>
              <p:cNvSpPr txBox="1">
                <a:spLocks noRot="1" noChangeAspect="1" noMove="1" noResize="1" noEditPoints="1" noAdjustHandles="1" noChangeArrowheads="1" noChangeShapeType="1" noTextEdit="1"/>
              </p:cNvSpPr>
              <p:nvPr/>
            </p:nvSpPr>
            <p:spPr>
              <a:xfrm>
                <a:off x="3733800" y="2326641"/>
                <a:ext cx="688009" cy="646331"/>
              </a:xfrm>
              <a:prstGeom prst="rect">
                <a:avLst/>
              </a:prstGeom>
              <a:blipFill rotWithShape="1">
                <a:blip r:embed="rId13"/>
                <a:stretch>
                  <a:fillRect l="-8036" t="-4717" r="-7143" b="-14151"/>
                </a:stretch>
              </a:blipFill>
            </p:spPr>
            <p:txBody>
              <a:bodyPr/>
              <a:lstStyle/>
              <a:p>
                <a:r>
                  <a:rPr lang="en-US">
                    <a:noFill/>
                  </a:rPr>
                  <a:t> </a:t>
                </a:r>
              </a:p>
            </p:txBody>
          </p:sp>
        </mc:Fallback>
      </mc:AlternateContent>
      <p:sp>
        <p:nvSpPr>
          <p:cNvPr id="91" name="TextBox 90"/>
          <p:cNvSpPr txBox="1"/>
          <p:nvPr/>
        </p:nvSpPr>
        <p:spPr>
          <a:xfrm>
            <a:off x="3810000" y="1728383"/>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2" name="TextBox 91"/>
              <p:cNvSpPr txBox="1"/>
              <p:nvPr/>
            </p:nvSpPr>
            <p:spPr>
              <a:xfrm>
                <a:off x="5715000" y="2331374"/>
                <a:ext cx="688009" cy="923330"/>
              </a:xfrm>
              <a:prstGeom prst="rect">
                <a:avLst/>
              </a:prstGeom>
              <a:noFill/>
            </p:spPr>
            <p:txBody>
              <a:bodyPr wrap="none" rtlCol="0">
                <a:spAutoFit/>
              </a:bodyPr>
              <a:lstStyle/>
              <a:p>
                <a:pPr algn="ctr"/>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pPr algn="ctr"/>
                <a:r>
                  <a:rPr lang="en-US" dirty="0">
                    <a:ea typeface="Century Schoolbook" charset="0"/>
                    <a:cs typeface="Century Schoolbook" charset="0"/>
                  </a:rPr>
                  <a:t>S = 1</a:t>
                </a:r>
              </a:p>
              <a:p>
                <a:pPr algn="ctr"/>
                <a:r>
                  <a:rPr lang="en-US" dirty="0">
                    <a:ea typeface="Century Schoolbook" charset="0"/>
                    <a:cs typeface="Century Schoolbook" charset="0"/>
                  </a:rPr>
                  <a:t>P = 2</a:t>
                </a:r>
              </a:p>
            </p:txBody>
          </p:sp>
        </mc:Choice>
        <mc:Fallback xmlns="">
          <p:sp>
            <p:nvSpPr>
              <p:cNvPr id="92" name="TextBox 91"/>
              <p:cNvSpPr txBox="1">
                <a:spLocks noRot="1" noChangeAspect="1" noMove="1" noResize="1" noEditPoints="1" noAdjustHandles="1" noChangeArrowheads="1" noChangeShapeType="1" noTextEdit="1"/>
              </p:cNvSpPr>
              <p:nvPr/>
            </p:nvSpPr>
            <p:spPr>
              <a:xfrm>
                <a:off x="5715000" y="2331374"/>
                <a:ext cx="688009" cy="923330"/>
              </a:xfrm>
              <a:prstGeom prst="rect">
                <a:avLst/>
              </a:prstGeom>
              <a:blipFill rotWithShape="1">
                <a:blip r:embed="rId14"/>
                <a:stretch>
                  <a:fillRect l="-8036" t="-3289" r="-7143"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848600" y="2330364"/>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3" name="TextBox 92"/>
              <p:cNvSpPr txBox="1">
                <a:spLocks noRot="1" noChangeAspect="1" noMove="1" noResize="1" noEditPoints="1" noAdjustHandles="1" noChangeArrowheads="1" noChangeShapeType="1" noTextEdit="1"/>
              </p:cNvSpPr>
              <p:nvPr/>
            </p:nvSpPr>
            <p:spPr>
              <a:xfrm>
                <a:off x="7848600" y="2330364"/>
                <a:ext cx="688009" cy="646331"/>
              </a:xfrm>
              <a:prstGeom prst="rect">
                <a:avLst/>
              </a:prstGeom>
              <a:blipFill rotWithShape="1">
                <a:blip r:embed="rId15"/>
                <a:stretch>
                  <a:fillRect l="-8036" t="-4717" r="-7143" b="-14151"/>
                </a:stretch>
              </a:blipFill>
            </p:spPr>
            <p:txBody>
              <a:bodyPr/>
              <a:lstStyle/>
              <a:p>
                <a:r>
                  <a:rPr lang="en-US">
                    <a:noFill/>
                  </a:rPr>
                  <a:t> </a:t>
                </a:r>
              </a:p>
            </p:txBody>
          </p:sp>
        </mc:Fallback>
      </mc:AlternateContent>
      <p:sp>
        <p:nvSpPr>
          <p:cNvPr id="94" name="TextBox 93"/>
          <p:cNvSpPr txBox="1"/>
          <p:nvPr/>
        </p:nvSpPr>
        <p:spPr>
          <a:xfrm>
            <a:off x="7924800" y="1732106"/>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1066800" y="4687039"/>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5" name="TextBox 94"/>
              <p:cNvSpPr txBox="1">
                <a:spLocks noRot="1" noChangeAspect="1" noMove="1" noResize="1" noEditPoints="1" noAdjustHandles="1" noChangeArrowheads="1" noChangeShapeType="1" noTextEdit="1"/>
              </p:cNvSpPr>
              <p:nvPr/>
            </p:nvSpPr>
            <p:spPr>
              <a:xfrm>
                <a:off x="1066800" y="4687039"/>
                <a:ext cx="688009" cy="923330"/>
              </a:xfrm>
              <a:prstGeom prst="rect">
                <a:avLst/>
              </a:prstGeom>
              <a:blipFill rotWithShape="1">
                <a:blip r:embed="rId16"/>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3048000" y="4687038"/>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br>
                  <a:rPr lang="en-US" dirty="0">
                    <a:ea typeface="Century Schoolbook" charset="0"/>
                    <a:cs typeface="Century Schoolbook" charset="0"/>
                  </a:rPr>
                </a:b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6" name="TextBox 95"/>
              <p:cNvSpPr txBox="1">
                <a:spLocks noRot="1" noChangeAspect="1" noMove="1" noResize="1" noEditPoints="1" noAdjustHandles="1" noChangeArrowheads="1" noChangeShapeType="1" noTextEdit="1"/>
              </p:cNvSpPr>
              <p:nvPr/>
            </p:nvSpPr>
            <p:spPr>
              <a:xfrm>
                <a:off x="3048000" y="4687038"/>
                <a:ext cx="688009" cy="923330"/>
              </a:xfrm>
              <a:prstGeom prst="rect">
                <a:avLst/>
              </a:prstGeom>
              <a:blipFill rotWithShape="1">
                <a:blip r:embed="rId17"/>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105400" y="4693016"/>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7" name="TextBox 96"/>
              <p:cNvSpPr txBox="1">
                <a:spLocks noRot="1" noChangeAspect="1" noMove="1" noResize="1" noEditPoints="1" noAdjustHandles="1" noChangeArrowheads="1" noChangeShapeType="1" noTextEdit="1"/>
              </p:cNvSpPr>
              <p:nvPr/>
            </p:nvSpPr>
            <p:spPr>
              <a:xfrm>
                <a:off x="5105400" y="4693016"/>
                <a:ext cx="688009" cy="923330"/>
              </a:xfrm>
              <a:prstGeom prst="rect">
                <a:avLst/>
              </a:prstGeom>
              <a:blipFill rotWithShape="1">
                <a:blip r:embed="rId18"/>
                <a:stretch>
                  <a:fillRect l="-8036" t="-3311" r="-714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162800" y="4667374"/>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8" name="TextBox 97"/>
              <p:cNvSpPr txBox="1">
                <a:spLocks noRot="1" noChangeAspect="1" noMove="1" noResize="1" noEditPoints="1" noAdjustHandles="1" noChangeArrowheads="1" noChangeShapeType="1" noTextEdit="1"/>
              </p:cNvSpPr>
              <p:nvPr/>
            </p:nvSpPr>
            <p:spPr>
              <a:xfrm>
                <a:off x="7162800" y="4667374"/>
                <a:ext cx="688009" cy="646331"/>
              </a:xfrm>
              <a:prstGeom prst="rect">
                <a:avLst/>
              </a:prstGeom>
              <a:blipFill rotWithShape="1">
                <a:blip r:embed="rId19"/>
                <a:stretch>
                  <a:fillRect l="-7080" t="-4717" r="-7080" b="-14151"/>
                </a:stretch>
              </a:blipFill>
            </p:spPr>
            <p:txBody>
              <a:bodyPr/>
              <a:lstStyle/>
              <a:p>
                <a:r>
                  <a:rPr lang="en-US">
                    <a:noFill/>
                  </a:rPr>
                  <a:t> </a:t>
                </a:r>
              </a:p>
            </p:txBody>
          </p:sp>
        </mc:Fallback>
      </mc:AlternateContent>
      <p:sp>
        <p:nvSpPr>
          <p:cNvPr id="99" name="TextBox 98"/>
          <p:cNvSpPr txBox="1"/>
          <p:nvPr/>
        </p:nvSpPr>
        <p:spPr>
          <a:xfrm>
            <a:off x="7382334" y="4086506"/>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p:sp>
        <p:nvSpPr>
          <p:cNvPr id="3" name="Rectangle 2"/>
          <p:cNvSpPr/>
          <p:nvPr/>
        </p:nvSpPr>
        <p:spPr>
          <a:xfrm>
            <a:off x="426720" y="1549536"/>
            <a:ext cx="1097280" cy="109728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06544" y="1701936"/>
            <a:ext cx="1097280" cy="10972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52400" y="1854336"/>
            <a:ext cx="1097280" cy="109728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ube 103"/>
          <p:cNvSpPr/>
          <p:nvPr/>
        </p:nvSpPr>
        <p:spPr>
          <a:xfrm>
            <a:off x="3938280" y="3667796"/>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5" name="Cube 104"/>
          <p:cNvSpPr/>
          <p:nvPr/>
        </p:nvSpPr>
        <p:spPr>
          <a:xfrm>
            <a:off x="5968154" y="4081483"/>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6" name="TextBox 105"/>
          <p:cNvSpPr txBox="1"/>
          <p:nvPr/>
        </p:nvSpPr>
        <p:spPr>
          <a:xfrm>
            <a:off x="1812021" y="1764268"/>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08" name="TextBox 107"/>
          <p:cNvSpPr txBox="1"/>
          <p:nvPr/>
        </p:nvSpPr>
        <p:spPr>
          <a:xfrm>
            <a:off x="5721417" y="17526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09" name="TextBox 108"/>
          <p:cNvSpPr txBox="1"/>
          <p:nvPr/>
        </p:nvSpPr>
        <p:spPr>
          <a:xfrm>
            <a:off x="1356669" y="4081483"/>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10" name="TextBox 109"/>
          <p:cNvSpPr txBox="1"/>
          <p:nvPr/>
        </p:nvSpPr>
        <p:spPr>
          <a:xfrm>
            <a:off x="3490269" y="4093151"/>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11" name="TextBox 110"/>
          <p:cNvSpPr txBox="1"/>
          <p:nvPr/>
        </p:nvSpPr>
        <p:spPr>
          <a:xfrm>
            <a:off x="5547669" y="4081483"/>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63" name="TextBox 62"/>
          <p:cNvSpPr txBox="1"/>
          <p:nvPr/>
        </p:nvSpPr>
        <p:spPr>
          <a:xfrm>
            <a:off x="0" y="4245551"/>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4" name="TextBox 73"/>
          <p:cNvSpPr txBox="1"/>
          <p:nvPr/>
        </p:nvSpPr>
        <p:spPr>
          <a:xfrm>
            <a:off x="8686800" y="43434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57" name="Rectangle 56"/>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575111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76E76-9D53-FB8C-B5C9-6202D72CA6DF}"/>
              </a:ext>
            </a:extLst>
          </p:cNvPr>
          <p:cNvSpPr txBox="1"/>
          <p:nvPr/>
        </p:nvSpPr>
        <p:spPr>
          <a:xfrm>
            <a:off x="2286000" y="508170"/>
            <a:ext cx="5510151" cy="646331"/>
          </a:xfrm>
          <a:prstGeom prst="rect">
            <a:avLst/>
          </a:prstGeom>
          <a:noFill/>
        </p:spPr>
        <p:txBody>
          <a:bodyPr wrap="square" rtlCol="0">
            <a:spAutoFit/>
          </a:bodyPr>
          <a:lstStyle/>
          <a:p>
            <a:r>
              <a:rPr lang="en-US" sz="3600" dirty="0"/>
              <a:t>Image</a:t>
            </a:r>
            <a:r>
              <a:rPr lang="zh-CN" altLang="en-US" sz="3600" dirty="0"/>
              <a:t> </a:t>
            </a:r>
            <a:r>
              <a:rPr lang="en-US" altLang="zh-CN" sz="3600" dirty="0"/>
              <a:t>Filtering</a:t>
            </a:r>
            <a:r>
              <a:rPr lang="zh-CN" altLang="en-US" sz="3600" dirty="0"/>
              <a:t> </a:t>
            </a:r>
            <a:r>
              <a:rPr lang="en-US" altLang="zh-CN" sz="3600" dirty="0"/>
              <a:t>Example</a:t>
            </a:r>
            <a:endParaRPr lang="en-US" sz="3600" dirty="0"/>
          </a:p>
        </p:txBody>
      </p:sp>
      <p:pic>
        <p:nvPicPr>
          <p:cNvPr id="5124" name="Picture 4">
            <a:extLst>
              <a:ext uri="{FF2B5EF4-FFF2-40B4-BE49-F238E27FC236}">
                <a16:creationId xmlns:a16="http://schemas.microsoft.com/office/drawing/2014/main" id="{623FCF87-F216-A291-84BE-1C57C2345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78" y="2118049"/>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675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AlexNet</a:t>
            </a:r>
            <a:endParaRPr lang="en-US" dirty="0">
              <a:latin typeface="+mn-lt"/>
            </a:endParaRPr>
          </a:p>
        </p:txBody>
      </p:sp>
      <p:sp>
        <p:nvSpPr>
          <p:cNvPr id="205" name="TextBox 204"/>
          <p:cNvSpPr txBox="1"/>
          <p:nvPr/>
        </p:nvSpPr>
        <p:spPr>
          <a:xfrm>
            <a:off x="2438400" y="29718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cxnSp>
        <p:nvCxnSpPr>
          <p:cNvPr id="59" name="Straight Arrow Connector 58"/>
          <p:cNvCxnSpPr/>
          <p:nvPr/>
        </p:nvCxnSpPr>
        <p:spPr>
          <a:xfrm>
            <a:off x="3048000" y="323605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073776" y="3227006"/>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664457" y="30988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3475678" y="4048241"/>
            <a:ext cx="652743" cy="369332"/>
          </a:xfrm>
          <a:prstGeom prst="rect">
            <a:avLst/>
          </a:prstGeom>
          <a:noFill/>
        </p:spPr>
        <p:txBody>
          <a:bodyPr wrap="none" rtlCol="0">
            <a:spAutoFit/>
          </a:bodyPr>
          <a:lstStyle/>
          <a:p>
            <a:r>
              <a:rPr lang="en-US" dirty="0">
                <a:ea typeface="Century Schoolbook" charset="0"/>
                <a:cs typeface="Century Schoolbook" charset="0"/>
              </a:rPr>
              <a:t>4096</a:t>
            </a:r>
          </a:p>
        </p:txBody>
      </p:sp>
      <p:cxnSp>
        <p:nvCxnSpPr>
          <p:cNvPr id="82" name="Straight Arrow Connector 81"/>
          <p:cNvCxnSpPr/>
          <p:nvPr/>
        </p:nvCxnSpPr>
        <p:spPr>
          <a:xfrm>
            <a:off x="5078955" y="324376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490633" y="4040867"/>
            <a:ext cx="652743" cy="369332"/>
          </a:xfrm>
          <a:prstGeom prst="rect">
            <a:avLst/>
          </a:prstGeom>
          <a:noFill/>
        </p:spPr>
        <p:txBody>
          <a:bodyPr wrap="none" rtlCol="0">
            <a:spAutoFit/>
          </a:bodyPr>
          <a:lstStyle/>
          <a:p>
            <a:r>
              <a:rPr lang="en-US" dirty="0">
                <a:ea typeface="Century Schoolbook" charset="0"/>
                <a:cs typeface="Century Schoolbook" charset="0"/>
              </a:rPr>
              <a:t>4096</a:t>
            </a:r>
          </a:p>
        </p:txBody>
      </p:sp>
      <p:sp>
        <p:nvSpPr>
          <p:cNvPr id="100" name="TextBox 99"/>
          <p:cNvSpPr txBox="1"/>
          <p:nvPr/>
        </p:nvSpPr>
        <p:spPr>
          <a:xfrm>
            <a:off x="5306733" y="3451717"/>
            <a:ext cx="951992" cy="646331"/>
          </a:xfrm>
          <a:prstGeom prst="rect">
            <a:avLst/>
          </a:prstGeom>
          <a:noFill/>
        </p:spPr>
        <p:txBody>
          <a:bodyPr wrap="none" rtlCol="0">
            <a:spAutoFit/>
          </a:bodyPr>
          <a:lstStyle/>
          <a:p>
            <a:pPr algn="ctr"/>
            <a:r>
              <a:rPr lang="en-US" dirty="0">
                <a:ea typeface="Century Schoolbook" charset="0"/>
                <a:cs typeface="Century Schoolbook" charset="0"/>
              </a:rPr>
              <a:t>Softmax</a:t>
            </a:r>
          </a:p>
          <a:p>
            <a:pPr algn="ctr"/>
            <a:r>
              <a:rPr lang="en-US" dirty="0">
                <a:ea typeface="Century Schoolbook" charset="0"/>
                <a:cs typeface="Century Schoolbook" charset="0"/>
              </a:rPr>
              <a:t>1000</a:t>
            </a:r>
          </a:p>
        </p:txBody>
      </p:sp>
      <p:graphicFrame>
        <p:nvGraphicFramePr>
          <p:cNvPr id="117" name="Table 116"/>
          <p:cNvGraphicFramePr>
            <a:graphicFrameLocks noGrp="1"/>
          </p:cNvGraphicFramePr>
          <p:nvPr/>
        </p:nvGraphicFramePr>
        <p:xfrm>
          <a:off x="3667925" y="2187222"/>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18" name="Oval 117"/>
          <p:cNvSpPr/>
          <p:nvPr/>
        </p:nvSpPr>
        <p:spPr>
          <a:xfrm>
            <a:off x="3714209" y="225101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714209" y="26243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714209"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1" name="TextBox 120"/>
              <p:cNvSpPr txBox="1"/>
              <p:nvPr/>
            </p:nvSpPr>
            <p:spPr>
              <a:xfrm flipH="1">
                <a:off x="3707531" y="3221184"/>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21" name="TextBox 120"/>
              <p:cNvSpPr txBox="1">
                <a:spLocks noRot="1" noChangeAspect="1" noMove="1" noResize="1" noEditPoints="1" noAdjustHandles="1" noChangeArrowheads="1" noChangeShapeType="1" noTextEdit="1"/>
              </p:cNvSpPr>
              <p:nvPr/>
            </p:nvSpPr>
            <p:spPr>
              <a:xfrm flipH="1">
                <a:off x="3707531" y="3221184"/>
                <a:ext cx="287676" cy="276999"/>
              </a:xfrm>
              <a:prstGeom prst="rect">
                <a:avLst/>
              </a:prstGeom>
              <a:blipFill rotWithShape="1">
                <a:blip r:embed="rId3"/>
                <a:stretch>
                  <a:fillRect b="-4348"/>
                </a:stretch>
              </a:blipFill>
            </p:spPr>
            <p:txBody>
              <a:bodyPr/>
              <a:lstStyle/>
              <a:p>
                <a:r>
                  <a:rPr lang="en-US">
                    <a:noFill/>
                  </a:rPr>
                  <a:t> </a:t>
                </a:r>
              </a:p>
            </p:txBody>
          </p:sp>
        </mc:Fallback>
      </mc:AlternateContent>
      <p:graphicFrame>
        <p:nvGraphicFramePr>
          <p:cNvPr id="122" name="Table 121"/>
          <p:cNvGraphicFramePr>
            <a:graphicFrameLocks noGrp="1"/>
          </p:cNvGraphicFramePr>
          <p:nvPr/>
        </p:nvGraphicFramePr>
        <p:xfrm>
          <a:off x="4672637" y="2187222"/>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3" name="Oval 122"/>
          <p:cNvSpPr/>
          <p:nvPr/>
        </p:nvSpPr>
        <p:spPr>
          <a:xfrm>
            <a:off x="4718921" y="225101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718921" y="26243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718921"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6" name="TextBox 125"/>
              <p:cNvSpPr txBox="1"/>
              <p:nvPr/>
            </p:nvSpPr>
            <p:spPr>
              <a:xfrm flipH="1">
                <a:off x="4712243" y="3221184"/>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flipH="1">
                <a:off x="4712243" y="3221184"/>
                <a:ext cx="287676" cy="276999"/>
              </a:xfrm>
              <a:prstGeom prst="rect">
                <a:avLst/>
              </a:prstGeom>
              <a:blipFill rotWithShape="1">
                <a:blip r:embed="rId4"/>
                <a:stretch>
                  <a:fillRect b="-4348"/>
                </a:stretch>
              </a:blipFill>
            </p:spPr>
            <p:txBody>
              <a:bodyPr/>
              <a:lstStyle/>
              <a:p>
                <a:r>
                  <a:rPr lang="en-US">
                    <a:noFill/>
                  </a:rPr>
                  <a:t> </a:t>
                </a:r>
              </a:p>
            </p:txBody>
          </p:sp>
        </mc:Fallback>
      </mc:AlternateContent>
      <p:sp>
        <p:nvSpPr>
          <p:cNvPr id="127" name="TextBox 12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131" name="TextBox 130"/>
          <p:cNvSpPr txBox="1"/>
          <p:nvPr/>
        </p:nvSpPr>
        <p:spPr>
          <a:xfrm>
            <a:off x="3134525" y="2819400"/>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132" name="TextBox 131"/>
          <p:cNvSpPr txBox="1"/>
          <p:nvPr/>
        </p:nvSpPr>
        <p:spPr>
          <a:xfrm>
            <a:off x="4125125" y="2819400"/>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4" name="Rectangle 23"/>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2969460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23210"/>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228600" y="1371600"/>
            <a:ext cx="8839200" cy="4876800"/>
          </a:xfrm>
        </p:spPr>
        <p:txBody>
          <a:bodyPr>
            <a:noAutofit/>
          </a:bodyPr>
          <a:lstStyle/>
          <a:p>
            <a:pPr marL="0" indent="0">
              <a:buNone/>
            </a:pPr>
            <a:r>
              <a:rPr lang="en-US" sz="2600" b="1" dirty="0"/>
              <a:t>Details/Retrospectives:</a:t>
            </a:r>
          </a:p>
          <a:p>
            <a:r>
              <a:rPr lang="en-US" sz="2600" dirty="0"/>
              <a:t>first use of </a:t>
            </a:r>
            <a:r>
              <a:rPr lang="en-US" sz="2600" dirty="0" err="1"/>
              <a:t>ReLU</a:t>
            </a:r>
            <a:endParaRPr lang="en-US" sz="2600" dirty="0"/>
          </a:p>
          <a:p>
            <a:r>
              <a:rPr lang="en-US" sz="2600" dirty="0"/>
              <a:t>used Norm layers (not common anymore)</a:t>
            </a:r>
          </a:p>
          <a:p>
            <a:r>
              <a:rPr lang="en-US" sz="2600" dirty="0"/>
              <a:t>heavy data augmentation</a:t>
            </a:r>
          </a:p>
          <a:p>
            <a:r>
              <a:rPr lang="en-US" sz="2600" dirty="0"/>
              <a:t>dropout 0.5</a:t>
            </a:r>
          </a:p>
          <a:p>
            <a:r>
              <a:rPr lang="en-US" sz="2600" dirty="0"/>
              <a:t>batch size 128</a:t>
            </a:r>
          </a:p>
          <a:p>
            <a:r>
              <a:rPr lang="en-US" sz="2600" dirty="0"/>
              <a:t>7 CNN ensemble</a:t>
            </a:r>
          </a:p>
          <a:p>
            <a:pPr lvl="1">
              <a:buFontTx/>
              <a:buChar char="-"/>
            </a:pPr>
            <a:endParaRPr lang="en-US" sz="2200" dirty="0"/>
          </a:p>
          <a:p>
            <a:pPr>
              <a:buFontTx/>
              <a:buChar char="-"/>
            </a:pPr>
            <a:endParaRPr lang="en-US" sz="22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495516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83" y="166108"/>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76200" y="1600200"/>
            <a:ext cx="8991600" cy="4648200"/>
          </a:xfrm>
        </p:spPr>
        <p:txBody>
          <a:bodyPr>
            <a:noAutofit/>
          </a:bodyPr>
          <a:lstStyle/>
          <a:p>
            <a:r>
              <a:rPr lang="en-US" sz="2600" dirty="0"/>
              <a:t>Trained on GTX 580 GPU with only 3 GB of memory.</a:t>
            </a:r>
          </a:p>
          <a:p>
            <a:endParaRPr lang="en-US" sz="2600" dirty="0"/>
          </a:p>
          <a:p>
            <a:r>
              <a:rPr lang="en-US" sz="2600" dirty="0"/>
              <a:t>Network spread across 2 GPUs, half the neurons (feature maps) on each GPU.</a:t>
            </a:r>
          </a:p>
          <a:p>
            <a:endParaRPr lang="en-US" sz="2600" dirty="0"/>
          </a:p>
          <a:p>
            <a:r>
              <a:rPr lang="en-US" sz="2600" dirty="0"/>
              <a:t>CONV1, CONV2, CONV4, CONV5:</a:t>
            </a:r>
            <a:br>
              <a:rPr lang="en-US" sz="2600" dirty="0"/>
            </a:br>
            <a:r>
              <a:rPr lang="en-US" sz="2600" dirty="0"/>
              <a:t>Connections only with feature maps on same GPU.</a:t>
            </a:r>
          </a:p>
          <a:p>
            <a:r>
              <a:rPr lang="en-US" sz="2600" dirty="0"/>
              <a:t>CONV3, FC6, FC7, FC8:</a:t>
            </a:r>
            <a:br>
              <a:rPr lang="en-US" sz="2600" dirty="0"/>
            </a:br>
            <a:r>
              <a:rPr lang="en-US" sz="2600" dirty="0"/>
              <a:t>Connections with all feature maps in preceding layer, communication across GPUs.</a:t>
            </a:r>
          </a:p>
          <a:p>
            <a:pPr>
              <a:buFontTx/>
              <a:buChar char="-"/>
            </a:pPr>
            <a:endParaRPr lang="en-US" sz="26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853895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err="1"/>
              <a:t>AlexNet</a:t>
            </a:r>
            <a:r>
              <a:rPr lang="en-US" sz="2400" dirty="0"/>
              <a:t> was the coming out party for CNNs in the computer vision community. This was </a:t>
            </a:r>
            <a:r>
              <a:rPr lang="en-US" sz="2400" b="1" dirty="0"/>
              <a:t>the first time a model performed so well on a historically difficult ImageNet dataset</a:t>
            </a:r>
            <a:r>
              <a:rPr lang="en-US" sz="2400" dirty="0"/>
              <a:t>. This paper illustrated the benefits of CNNs and backed them up with record breaking performance in the competition.</a:t>
            </a:r>
            <a:endParaRPr lang="en-US" sz="2200" dirty="0"/>
          </a:p>
          <a:p>
            <a:pPr>
              <a:buFontTx/>
              <a:buChar char="-"/>
            </a:pPr>
            <a:endParaRPr lang="en-US" sz="2200" dirty="0"/>
          </a:p>
        </p:txBody>
      </p:sp>
      <p:sp>
        <p:nvSpPr>
          <p:cNvPr id="3" name="Litebulb"/>
          <p:cNvSpPr>
            <a:spLocks noEditPoints="1" noChangeArrowheads="1"/>
          </p:cNvSpPr>
          <p:nvPr/>
        </p:nvSpPr>
        <p:spPr bwMode="auto">
          <a:xfrm>
            <a:off x="3551853"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Tree>
    <p:extLst>
      <p:ext uri="{BB962C8B-B14F-4D97-AF65-F5344CB8AC3E}">
        <p14:creationId xmlns:p14="http://schemas.microsoft.com/office/powerpoint/2010/main" val="2629452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4896" t="15570" r="17708" b="15355"/>
          <a:stretch/>
        </p:blipFill>
        <p:spPr>
          <a:xfrm>
            <a:off x="1115365" y="1930053"/>
            <a:ext cx="6961835" cy="4013547"/>
          </a:xfrm>
          <a:prstGeom prst="rect">
            <a:avLst/>
          </a:prstGeom>
        </p:spPr>
      </p:pic>
    </p:spTree>
    <p:extLst>
      <p:ext uri="{BB962C8B-B14F-4D97-AF65-F5344CB8AC3E}">
        <p14:creationId xmlns:p14="http://schemas.microsoft.com/office/powerpoint/2010/main" val="2169608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9"/>
          </a:xfrm>
          <a:prstGeom prst="rect">
            <a:avLst/>
          </a:prstGeom>
        </p:spPr>
      </p:pic>
    </p:spTree>
    <p:extLst>
      <p:ext uri="{BB962C8B-B14F-4D97-AF65-F5344CB8AC3E}">
        <p14:creationId xmlns:p14="http://schemas.microsoft.com/office/powerpoint/2010/main" val="2744641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Very Deep Convolutional Networks For Large Scale Image Recognition - Karen </a:t>
            </a:r>
            <a:r>
              <a:rPr lang="en-US" sz="2600" i="1" dirty="0" err="1"/>
              <a:t>Simonyan</a:t>
            </a:r>
            <a:r>
              <a:rPr lang="en-US" sz="2600" i="1" dirty="0"/>
              <a:t> and Andrew Zisserman; 2015</a:t>
            </a:r>
          </a:p>
          <a:p>
            <a:r>
              <a:rPr lang="en-US" sz="2800" dirty="0"/>
              <a:t>The runner-up at the ILSVRC 2014 competition</a:t>
            </a:r>
          </a:p>
          <a:p>
            <a:r>
              <a:rPr lang="en-US" sz="2800" dirty="0"/>
              <a:t>Significantly deeper than </a:t>
            </a:r>
            <a:r>
              <a:rPr lang="en-US" sz="2800" dirty="0" err="1"/>
              <a:t>AlexNet</a:t>
            </a:r>
            <a:endParaRPr lang="en-US" sz="2800" dirty="0"/>
          </a:p>
          <a:p>
            <a:r>
              <a:rPr lang="en-US" sz="2800" dirty="0"/>
              <a:t>140 million parameters</a:t>
            </a:r>
          </a:p>
          <a:p>
            <a:endParaRPr lang="en-US" sz="2600" dirty="0"/>
          </a:p>
        </p:txBody>
      </p:sp>
      <p:sp>
        <p:nvSpPr>
          <p:cNvPr id="6" name="TextBox 5"/>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Tree>
    <p:extLst>
      <p:ext uri="{BB962C8B-B14F-4D97-AF65-F5344CB8AC3E}">
        <p14:creationId xmlns:p14="http://schemas.microsoft.com/office/powerpoint/2010/main" val="41106096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287" y="214491"/>
            <a:ext cx="7886700" cy="1325563"/>
          </a:xfrm>
        </p:spPr>
        <p:txBody>
          <a:bodyPr/>
          <a:lstStyle/>
          <a:p>
            <a:r>
              <a:rPr lang="en-US" dirty="0" err="1">
                <a:latin typeface="+mn-lt"/>
              </a:rPr>
              <a:t>VGGNet</a:t>
            </a:r>
            <a:endParaRPr lang="en-US" dirty="0">
              <a:latin typeface="+mn-lt"/>
            </a:endParaRPr>
          </a:p>
        </p:txBody>
      </p:sp>
      <p:sp>
        <p:nvSpPr>
          <p:cNvPr id="76" name="Content Placeholder 2"/>
          <p:cNvSpPr>
            <a:spLocks noGrp="1"/>
          </p:cNvSpPr>
          <p:nvPr>
            <p:ph idx="1"/>
          </p:nvPr>
        </p:nvSpPr>
        <p:spPr>
          <a:xfrm>
            <a:off x="2362200" y="1447800"/>
            <a:ext cx="6705600" cy="4678363"/>
          </a:xfrm>
        </p:spPr>
        <p:txBody>
          <a:bodyPr>
            <a:normAutofit/>
          </a:bodyPr>
          <a:lstStyle/>
          <a:p>
            <a:r>
              <a:rPr lang="en-US" sz="2600" b="1" dirty="0"/>
              <a:t>Smaller filters</a:t>
            </a:r>
            <a:br>
              <a:rPr lang="en-US" sz="2600" dirty="0"/>
            </a:br>
            <a:r>
              <a:rPr lang="en-US" sz="2600" dirty="0"/>
              <a:t>Only 3x3 CONV filters, stride 1, pad 1</a:t>
            </a:r>
            <a:br>
              <a:rPr lang="en-US" sz="2600" dirty="0"/>
            </a:br>
            <a:r>
              <a:rPr lang="en-US" sz="2600" dirty="0"/>
              <a:t>and 2x2 MAX POOL , stride 2</a:t>
            </a:r>
          </a:p>
          <a:p>
            <a:endParaRPr lang="en-US" sz="2600" dirty="0"/>
          </a:p>
          <a:p>
            <a:r>
              <a:rPr lang="en-US" sz="2600" b="1" dirty="0"/>
              <a:t>Deeper network</a:t>
            </a:r>
            <a:br>
              <a:rPr lang="en-US" sz="2600" b="1" dirty="0"/>
            </a:br>
            <a:r>
              <a:rPr lang="en-US" sz="2600" dirty="0" err="1"/>
              <a:t>AlexNet</a:t>
            </a:r>
            <a:r>
              <a:rPr lang="en-US" sz="2600" dirty="0"/>
              <a:t>: 8 layers </a:t>
            </a:r>
            <a:br>
              <a:rPr lang="en-US" sz="2600" dirty="0"/>
            </a:br>
            <a:r>
              <a:rPr lang="en-US" sz="2600" dirty="0" err="1"/>
              <a:t>VGGNet</a:t>
            </a:r>
            <a:r>
              <a:rPr lang="en-US" sz="2600" dirty="0"/>
              <a:t>: 16 - 19 layers</a:t>
            </a:r>
          </a:p>
          <a:p>
            <a:endParaRPr lang="en-US" sz="2600" dirty="0"/>
          </a:p>
          <a:p>
            <a:r>
              <a:rPr lang="en-US" sz="2600" dirty="0" err="1"/>
              <a:t>ZFNet</a:t>
            </a:r>
            <a:r>
              <a:rPr lang="en-US" sz="2600" dirty="0"/>
              <a:t>: 11.7% top 5 error in ILSVRC’13</a:t>
            </a:r>
          </a:p>
          <a:p>
            <a:r>
              <a:rPr lang="en-US" sz="2600" dirty="0" err="1"/>
              <a:t>VGGNet</a:t>
            </a:r>
            <a:r>
              <a:rPr lang="en-US" sz="2600" dirty="0"/>
              <a:t>: 7.3% top 5 error in ILSVRC’14</a:t>
            </a:r>
          </a:p>
          <a:p>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11" name="Rectangle 10"/>
          <p:cNvSpPr/>
          <p:nvPr/>
        </p:nvSpPr>
        <p:spPr>
          <a:xfrm>
            <a:off x="228600" y="214491"/>
            <a:ext cx="1981200" cy="6186309"/>
          </a:xfrm>
          <a:prstGeom prst="rect">
            <a:avLst/>
          </a:prstGeom>
          <a:ln>
            <a:solidFill>
              <a:schemeClr val="tx1"/>
            </a:solidFill>
          </a:ln>
        </p:spPr>
        <p:txBody>
          <a:bodyPr wrap="square">
            <a:spAutoFit/>
          </a:bodyPr>
          <a:lstStyle/>
          <a:p>
            <a:pPr fontAlgn="t"/>
            <a:r>
              <a:rPr lang="en-US" dirty="0"/>
              <a:t>Input</a:t>
            </a:r>
          </a:p>
          <a:p>
            <a:pPr fontAlgn="t"/>
            <a:r>
              <a:rPr lang="en-US" dirty="0">
                <a:solidFill>
                  <a:srgbClr val="FF0000"/>
                </a:solidFill>
              </a:rPr>
              <a:t>3x3 conv, 64</a:t>
            </a:r>
          </a:p>
          <a:p>
            <a:pPr fontAlgn="t"/>
            <a:r>
              <a:rPr lang="en-US" dirty="0">
                <a:solidFill>
                  <a:srgbClr val="FF0000"/>
                </a:solidFill>
              </a:rPr>
              <a:t>3x3 conv, 64</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128</a:t>
            </a:r>
          </a:p>
          <a:p>
            <a:pPr fontAlgn="t"/>
            <a:r>
              <a:rPr lang="en-US" dirty="0">
                <a:solidFill>
                  <a:srgbClr val="FF0000"/>
                </a:solidFill>
              </a:rPr>
              <a:t>3x3 conv, 128</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256</a:t>
            </a:r>
          </a:p>
          <a:p>
            <a:pPr fontAlgn="t"/>
            <a:r>
              <a:rPr lang="en-US" dirty="0">
                <a:solidFill>
                  <a:srgbClr val="FF0000"/>
                </a:solidFill>
              </a:rPr>
              <a:t>3x3 conv, 256</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0000FF"/>
                </a:solidFill>
                <a:cs typeface="Calibri" panose="020F0502020204030204" pitchFamily="34" charset="0"/>
              </a:rPr>
              <a:t>Pool 1/2</a:t>
            </a:r>
          </a:p>
          <a:p>
            <a:pPr fontAlgn="t"/>
            <a:r>
              <a:rPr lang="en-US" spc="-5" dirty="0">
                <a:solidFill>
                  <a:srgbClr val="E69038"/>
                </a:solidFill>
                <a:cs typeface="Calibri" panose="020F0502020204030204" pitchFamily="34" charset="0"/>
              </a:rPr>
              <a:t>FC 4096</a:t>
            </a:r>
          </a:p>
          <a:p>
            <a:pPr fontAlgn="t"/>
            <a:r>
              <a:rPr lang="en-US" spc="-5" dirty="0">
                <a:solidFill>
                  <a:srgbClr val="E69038"/>
                </a:solidFill>
                <a:cs typeface="Calibri" panose="020F0502020204030204" pitchFamily="34" charset="0"/>
              </a:rPr>
              <a:t>FC 4096</a:t>
            </a:r>
          </a:p>
          <a:p>
            <a:pPr fontAlgn="t"/>
            <a:r>
              <a:rPr lang="en-US" spc="-5" dirty="0">
                <a:solidFill>
                  <a:srgbClr val="E69038"/>
                </a:solidFill>
                <a:cs typeface="Calibri" panose="020F0502020204030204" pitchFamily="34" charset="0"/>
              </a:rPr>
              <a:t>FC 1000</a:t>
            </a:r>
          </a:p>
          <a:p>
            <a:pPr fontAlgn="t"/>
            <a:r>
              <a:rPr lang="en-US" dirty="0" err="1"/>
              <a:t>Softmax</a:t>
            </a:r>
            <a:endParaRPr lang="en-US" dirty="0"/>
          </a:p>
        </p:txBody>
      </p:sp>
    </p:spTree>
    <p:extLst>
      <p:ext uri="{BB962C8B-B14F-4D97-AF65-F5344CB8AC3E}">
        <p14:creationId xmlns:p14="http://schemas.microsoft.com/office/powerpoint/2010/main" val="7527275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152400" y="1600200"/>
            <a:ext cx="8915400" cy="4525963"/>
          </a:xfrm>
        </p:spPr>
        <p:txBody>
          <a:bodyPr>
            <a:normAutofit/>
          </a:bodyPr>
          <a:lstStyle/>
          <a:p>
            <a:pPr marL="85725">
              <a:lnSpc>
                <a:spcPts val="2075"/>
              </a:lnSpc>
            </a:pPr>
            <a:r>
              <a:rPr lang="en-US" sz="2600" spc="-5" dirty="0">
                <a:cs typeface="Calibri" panose="020F0502020204030204" pitchFamily="34" charset="0"/>
              </a:rPr>
              <a:t>W</a:t>
            </a:r>
            <a:r>
              <a:rPr lang="en-US" sz="2600" dirty="0">
                <a:cs typeface="Calibri" panose="020F0502020204030204" pitchFamily="34" charset="0"/>
              </a:rPr>
              <a:t>hy</a:t>
            </a:r>
            <a:r>
              <a:rPr lang="en-US" sz="2600" spc="-5" dirty="0">
                <a:cs typeface="Calibri" panose="020F0502020204030204" pitchFamily="34" charset="0"/>
              </a:rPr>
              <a:t> </a:t>
            </a:r>
            <a:r>
              <a:rPr lang="en-US" sz="2600" dirty="0">
                <a:cs typeface="Calibri" panose="020F0502020204030204" pitchFamily="34" charset="0"/>
              </a:rPr>
              <a:t>use</a:t>
            </a:r>
            <a:r>
              <a:rPr lang="en-US" sz="2600" spc="-5" dirty="0">
                <a:cs typeface="Calibri" panose="020F0502020204030204" pitchFamily="34" charset="0"/>
              </a:rPr>
              <a:t> </a:t>
            </a:r>
            <a:r>
              <a:rPr lang="en-US" sz="2600" dirty="0">
                <a:cs typeface="Calibri" panose="020F0502020204030204" pitchFamily="34" charset="0"/>
              </a:rPr>
              <a:t>smaller</a:t>
            </a:r>
            <a:r>
              <a:rPr lang="en-US" sz="2600" spc="-5" dirty="0">
                <a:cs typeface="Calibri" panose="020F0502020204030204" pitchFamily="34" charset="0"/>
              </a:rPr>
              <a:t> f</a:t>
            </a:r>
            <a:r>
              <a:rPr lang="en-US" sz="2600" dirty="0">
                <a:cs typeface="Calibri" panose="020F0502020204030204" pitchFamily="34" charset="0"/>
              </a:rPr>
              <a:t>il</a:t>
            </a:r>
            <a:r>
              <a:rPr lang="en-US" sz="2600" spc="-5" dirty="0">
                <a:cs typeface="Calibri" panose="020F0502020204030204" pitchFamily="34" charset="0"/>
              </a:rPr>
              <a:t>t</a:t>
            </a:r>
            <a:r>
              <a:rPr lang="en-US" sz="2600" dirty="0">
                <a:cs typeface="Calibri" panose="020F0502020204030204" pitchFamily="34" charset="0"/>
              </a:rPr>
              <a:t>ers?</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p>
          <a:p>
            <a:pPr marL="0" indent="0">
              <a:buNone/>
            </a:pPr>
            <a:r>
              <a:rPr lang="en-US" sz="2600" spc="-5" dirty="0">
                <a:cs typeface="Calibri" panose="020F0502020204030204" pitchFamily="34" charset="0"/>
              </a:rPr>
              <a:t>St</a:t>
            </a:r>
            <a:r>
              <a:rPr lang="en-US" sz="2600" dirty="0">
                <a:cs typeface="Calibri" panose="020F0502020204030204" pitchFamily="34" charset="0"/>
              </a:rPr>
              <a:t>ack</a:t>
            </a:r>
            <a:r>
              <a:rPr lang="en-US" sz="2600" spc="-5" dirty="0">
                <a:cs typeface="Calibri" panose="020F0502020204030204" pitchFamily="34" charset="0"/>
              </a:rPr>
              <a:t> </a:t>
            </a:r>
            <a:r>
              <a:rPr lang="en-US" sz="2600" dirty="0">
                <a:cs typeface="Calibri" panose="020F0502020204030204" pitchFamily="34" charset="0"/>
              </a:rPr>
              <a:t>of</a:t>
            </a:r>
            <a:r>
              <a:rPr lang="en-US" sz="2600" spc="-5" dirty="0">
                <a:cs typeface="Calibri" panose="020F0502020204030204" pitchFamily="34" charset="0"/>
              </a:rPr>
              <a:t> t</a:t>
            </a:r>
            <a:r>
              <a:rPr lang="en-US" sz="2600" dirty="0">
                <a:cs typeface="Calibri" panose="020F0502020204030204" pitchFamily="34" charset="0"/>
              </a:rPr>
              <a:t>hree</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(s</a:t>
            </a:r>
            <a:r>
              <a:rPr lang="en-US" sz="2600" spc="-5" dirty="0">
                <a:cs typeface="Calibri" panose="020F0502020204030204" pitchFamily="34" charset="0"/>
              </a:rPr>
              <a:t>t</a:t>
            </a:r>
            <a:r>
              <a:rPr lang="en-US" sz="2600" dirty="0">
                <a:cs typeface="Calibri" panose="020F0502020204030204" pitchFamily="34" charset="0"/>
              </a:rPr>
              <a:t>ride</a:t>
            </a:r>
            <a:r>
              <a:rPr lang="en-US" sz="2600" spc="-5" dirty="0">
                <a:cs typeface="Calibri" panose="020F0502020204030204" pitchFamily="34" charset="0"/>
              </a:rPr>
              <a:t> </a:t>
            </a:r>
            <a:r>
              <a:rPr lang="en-US" sz="2600" dirty="0">
                <a:cs typeface="Calibri" panose="020F0502020204030204" pitchFamily="34" charset="0"/>
              </a:rPr>
              <a:t>1)</a:t>
            </a:r>
            <a:r>
              <a:rPr lang="en-US" sz="2600" spc="-5" dirty="0">
                <a:cs typeface="Calibri" panose="020F0502020204030204" pitchFamily="34" charset="0"/>
              </a:rPr>
              <a:t> </a:t>
            </a:r>
            <a:r>
              <a:rPr lang="en-US" sz="2600" dirty="0">
                <a:cs typeface="Calibri" panose="020F0502020204030204" pitchFamily="34" charset="0"/>
              </a:rPr>
              <a:t>layers has</a:t>
            </a:r>
            <a:r>
              <a:rPr lang="en-US" sz="2600" spc="-5" dirty="0">
                <a:cs typeface="Calibri" panose="020F0502020204030204" pitchFamily="34" charset="0"/>
              </a:rPr>
              <a:t> the 	</a:t>
            </a:r>
            <a:r>
              <a:rPr lang="en-US" sz="2600" dirty="0">
                <a:cs typeface="Calibri" panose="020F0502020204030204" pitchFamily="34" charset="0"/>
              </a:rPr>
              <a:t>same effect</a:t>
            </a:r>
            <a:r>
              <a:rPr lang="en-US" sz="2600" spc="-5" dirty="0">
                <a:cs typeface="Calibri" panose="020F0502020204030204" pitchFamily="34" charset="0"/>
              </a:rPr>
              <a:t>i</a:t>
            </a:r>
            <a:r>
              <a:rPr lang="en-US" sz="2600" dirty="0">
                <a:cs typeface="Calibri" panose="020F0502020204030204" pitchFamily="34" charset="0"/>
              </a:rPr>
              <a:t>ve</a:t>
            </a:r>
            <a:r>
              <a:rPr lang="en-US" sz="2600" spc="-5" dirty="0">
                <a:cs typeface="Calibri" panose="020F0502020204030204" pitchFamily="34" charset="0"/>
              </a:rPr>
              <a:t> </a:t>
            </a:r>
            <a:r>
              <a:rPr lang="en-US" sz="2600" dirty="0">
                <a:cs typeface="Calibri" panose="020F0502020204030204" pitchFamily="34" charset="0"/>
              </a:rPr>
              <a:t>rece</a:t>
            </a:r>
            <a:r>
              <a:rPr lang="en-US" sz="2600" spc="-5" dirty="0">
                <a:cs typeface="Calibri" panose="020F0502020204030204" pitchFamily="34" charset="0"/>
              </a:rPr>
              <a:t>p</a:t>
            </a:r>
            <a:r>
              <a:rPr lang="en-US" sz="2600" dirty="0">
                <a:cs typeface="Calibri" panose="020F0502020204030204" pitchFamily="34" charset="0"/>
              </a:rPr>
              <a:t>t</a:t>
            </a:r>
            <a:r>
              <a:rPr lang="en-US" sz="2600" spc="-5" dirty="0">
                <a:cs typeface="Calibri" panose="020F0502020204030204" pitchFamily="34" charset="0"/>
              </a:rPr>
              <a:t>i</a:t>
            </a:r>
            <a:r>
              <a:rPr lang="en-US" sz="2600" dirty="0">
                <a:cs typeface="Calibri" panose="020F0502020204030204" pitchFamily="34" charset="0"/>
              </a:rPr>
              <a:t>ve</a:t>
            </a:r>
            <a:r>
              <a:rPr lang="en-US" sz="2600" spc="-5" dirty="0">
                <a:cs typeface="Calibri" panose="020F0502020204030204" pitchFamily="34" charset="0"/>
              </a:rPr>
              <a:t> </a:t>
            </a:r>
            <a:r>
              <a:rPr lang="en-US" sz="2600" dirty="0">
                <a:cs typeface="Calibri" panose="020F0502020204030204" pitchFamily="34" charset="0"/>
              </a:rPr>
              <a:t>f</a:t>
            </a:r>
            <a:r>
              <a:rPr lang="en-US" sz="2600" spc="-5" dirty="0">
                <a:cs typeface="Calibri" panose="020F0502020204030204" pitchFamily="34" charset="0"/>
              </a:rPr>
              <a:t>i</a:t>
            </a:r>
            <a:r>
              <a:rPr lang="en-US" sz="2600" dirty="0">
                <a:cs typeface="Calibri" panose="020F0502020204030204" pitchFamily="34" charset="0"/>
              </a:rPr>
              <a:t>e</a:t>
            </a:r>
            <a:r>
              <a:rPr lang="en-US" sz="2600" spc="-5" dirty="0">
                <a:cs typeface="Calibri" panose="020F0502020204030204" pitchFamily="34" charset="0"/>
              </a:rPr>
              <a:t>l</a:t>
            </a:r>
            <a:r>
              <a:rPr lang="en-US" sz="2600" dirty="0">
                <a:cs typeface="Calibri" panose="020F0502020204030204" pitchFamily="34" charset="0"/>
              </a:rPr>
              <a:t>d</a:t>
            </a:r>
            <a:r>
              <a:rPr lang="en-US" sz="2600" spc="10" dirty="0">
                <a:cs typeface="Calibri" panose="020F0502020204030204" pitchFamily="34" charset="0"/>
              </a:rPr>
              <a:t> </a:t>
            </a:r>
            <a:r>
              <a:rPr lang="en-US" sz="2600" dirty="0">
                <a:cs typeface="Calibri" panose="020F0502020204030204" pitchFamily="34" charset="0"/>
              </a:rPr>
              <a:t>as one</a:t>
            </a:r>
            <a:r>
              <a:rPr lang="en-US" sz="2600" spc="-5" dirty="0">
                <a:cs typeface="Calibri" panose="020F0502020204030204" pitchFamily="34" charset="0"/>
              </a:rPr>
              <a:t> </a:t>
            </a:r>
            <a:r>
              <a:rPr lang="en-US" sz="2600" dirty="0">
                <a:cs typeface="Calibri" panose="020F0502020204030204" pitchFamily="34" charset="0"/>
              </a:rPr>
              <a:t>7x7</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layer.</a:t>
            </a:r>
          </a:p>
          <a:p>
            <a:pPr marL="0" indent="0">
              <a:buNone/>
            </a:pPr>
            <a:endParaRPr lang="en-US" sz="2600" dirty="0">
              <a:cs typeface="Calibri" panose="020F0502020204030204" pitchFamily="34" charset="0"/>
            </a:endParaRPr>
          </a:p>
          <a:p>
            <a:r>
              <a:rPr lang="en-US" sz="2600" spc="-5" dirty="0">
                <a:cs typeface="Calibri" panose="020F0502020204030204" pitchFamily="34" charset="0"/>
              </a:rPr>
              <a:t>W</a:t>
            </a:r>
            <a:r>
              <a:rPr lang="en-US" sz="2600" dirty="0">
                <a:cs typeface="Calibri" panose="020F0502020204030204" pitchFamily="34" charset="0"/>
              </a:rPr>
              <a:t>hat</a:t>
            </a:r>
            <a:r>
              <a:rPr lang="en-US" sz="2600" spc="-5" dirty="0">
                <a:cs typeface="Calibri" panose="020F0502020204030204" pitchFamily="34" charset="0"/>
              </a:rPr>
              <a:t> </a:t>
            </a:r>
            <a:r>
              <a:rPr lang="en-US" sz="2600" dirty="0">
                <a:cs typeface="Calibri" panose="020F0502020204030204" pitchFamily="34" charset="0"/>
              </a:rPr>
              <a:t>is</a:t>
            </a:r>
            <a:r>
              <a:rPr lang="en-US" sz="2600" spc="-5" dirty="0">
                <a:cs typeface="Calibri" panose="020F0502020204030204" pitchFamily="34" charset="0"/>
              </a:rPr>
              <a:t> t</a:t>
            </a:r>
            <a:r>
              <a:rPr lang="en-US" sz="2600" dirty="0">
                <a:cs typeface="Calibri" panose="020F0502020204030204" pitchFamily="34" charset="0"/>
              </a:rPr>
              <a:t>he</a:t>
            </a:r>
            <a:r>
              <a:rPr lang="en-US" sz="2600" spc="-5" dirty="0">
                <a:cs typeface="Calibri" panose="020F0502020204030204" pitchFamily="34" charset="0"/>
              </a:rPr>
              <a:t> </a:t>
            </a:r>
            <a:r>
              <a:rPr lang="en-US" sz="2600" dirty="0">
                <a:cs typeface="Calibri" panose="020F0502020204030204" pitchFamily="34" charset="0"/>
              </a:rPr>
              <a:t>e</a:t>
            </a:r>
            <a:r>
              <a:rPr lang="en-US" sz="2600" spc="-5" dirty="0">
                <a:cs typeface="Calibri" panose="020F0502020204030204" pitchFamily="34" charset="0"/>
              </a:rPr>
              <a:t>ff</a:t>
            </a:r>
            <a:r>
              <a:rPr lang="en-US" sz="2600" dirty="0">
                <a:cs typeface="Calibri" panose="020F0502020204030204" pitchFamily="34" charset="0"/>
              </a:rPr>
              <a:t>ec</a:t>
            </a:r>
            <a:r>
              <a:rPr lang="en-US" sz="2600" spc="-5" dirty="0">
                <a:cs typeface="Calibri" panose="020F0502020204030204" pitchFamily="34" charset="0"/>
              </a:rPr>
              <a:t>t</a:t>
            </a:r>
            <a:r>
              <a:rPr lang="en-US" sz="2600" dirty="0">
                <a:cs typeface="Calibri" panose="020F0502020204030204" pitchFamily="34" charset="0"/>
              </a:rPr>
              <a:t>ive</a:t>
            </a:r>
            <a:r>
              <a:rPr lang="en-US" sz="2600" spc="-5" dirty="0">
                <a:cs typeface="Calibri" panose="020F0502020204030204" pitchFamily="34" charset="0"/>
              </a:rPr>
              <a:t> </a:t>
            </a:r>
            <a:r>
              <a:rPr lang="en-US" sz="2600" dirty="0">
                <a:cs typeface="Calibri" panose="020F0502020204030204" pitchFamily="34" charset="0"/>
              </a:rPr>
              <a:t>recep</a:t>
            </a:r>
            <a:r>
              <a:rPr lang="en-US" sz="2600" spc="-5" dirty="0">
                <a:cs typeface="Calibri" panose="020F0502020204030204" pitchFamily="34" charset="0"/>
              </a:rPr>
              <a:t>t</a:t>
            </a:r>
            <a:r>
              <a:rPr lang="en-US" sz="2600" dirty="0">
                <a:cs typeface="Calibri" panose="020F0502020204030204" pitchFamily="34" charset="0"/>
              </a:rPr>
              <a:t>ive</a:t>
            </a:r>
            <a:r>
              <a:rPr lang="en-US" sz="2600" spc="-5" dirty="0">
                <a:cs typeface="Calibri" panose="020F0502020204030204" pitchFamily="34" charset="0"/>
              </a:rPr>
              <a:t> f</a:t>
            </a:r>
            <a:r>
              <a:rPr lang="en-US" sz="2600" dirty="0">
                <a:cs typeface="Calibri" panose="020F0502020204030204" pitchFamily="34" charset="0"/>
              </a:rPr>
              <a:t>ield</a:t>
            </a:r>
            <a:r>
              <a:rPr lang="en-US" sz="2600" spc="-5" dirty="0">
                <a:cs typeface="Calibri" panose="020F0502020204030204" pitchFamily="34" charset="0"/>
              </a:rPr>
              <a:t> </a:t>
            </a:r>
            <a:r>
              <a:rPr lang="en-US" sz="2600" dirty="0">
                <a:cs typeface="Calibri" panose="020F0502020204030204" pitchFamily="34" charset="0"/>
              </a:rPr>
              <a:t>of </a:t>
            </a:r>
            <a:r>
              <a:rPr lang="en-US" sz="2600" spc="-5" dirty="0">
                <a:cs typeface="Calibri" panose="020F0502020204030204" pitchFamily="34" charset="0"/>
              </a:rPr>
              <a:t>t</a:t>
            </a:r>
            <a:r>
              <a:rPr lang="en-US" sz="2600" dirty="0">
                <a:cs typeface="Calibri" panose="020F0502020204030204" pitchFamily="34" charset="0"/>
              </a:rPr>
              <a:t>hree</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(s</a:t>
            </a:r>
            <a:r>
              <a:rPr lang="en-US" sz="2600" spc="-5" dirty="0">
                <a:cs typeface="Calibri" panose="020F0502020204030204" pitchFamily="34" charset="0"/>
              </a:rPr>
              <a:t>t</a:t>
            </a:r>
            <a:r>
              <a:rPr lang="en-US" sz="2600" dirty="0">
                <a:cs typeface="Calibri" panose="020F0502020204030204" pitchFamily="34" charset="0"/>
              </a:rPr>
              <a:t>ride</a:t>
            </a:r>
            <a:r>
              <a:rPr lang="en-US" sz="2600" spc="-5" dirty="0">
                <a:cs typeface="Calibri" panose="020F0502020204030204" pitchFamily="34" charset="0"/>
              </a:rPr>
              <a:t> </a:t>
            </a:r>
            <a:r>
              <a:rPr lang="en-US" sz="2600" dirty="0">
                <a:cs typeface="Calibri" panose="020F0502020204030204" pitchFamily="34" charset="0"/>
              </a:rPr>
              <a:t>1)</a:t>
            </a:r>
            <a:r>
              <a:rPr lang="en-US" sz="2600" spc="-5" dirty="0">
                <a:cs typeface="Calibri" panose="020F0502020204030204" pitchFamily="34" charset="0"/>
              </a:rPr>
              <a:t> </a:t>
            </a:r>
            <a:r>
              <a:rPr lang="en-US" sz="2600" dirty="0">
                <a:cs typeface="Calibri" panose="020F0502020204030204" pitchFamily="34" charset="0"/>
              </a:rPr>
              <a:t>layers?</a:t>
            </a:r>
          </a:p>
          <a:p>
            <a:pPr marL="0" indent="0">
              <a:buNone/>
            </a:pPr>
            <a:r>
              <a:rPr lang="en-US" sz="2600" dirty="0">
                <a:cs typeface="Calibri" panose="020F0502020204030204" pitchFamily="34" charset="0"/>
              </a:rPr>
              <a:t>	7x7</a:t>
            </a:r>
          </a:p>
          <a:p>
            <a:pPr marL="0" indent="0">
              <a:buNone/>
            </a:pPr>
            <a:r>
              <a:rPr lang="en-US" sz="2600" dirty="0"/>
              <a:t>But deeper, more non-</a:t>
            </a:r>
            <a:r>
              <a:rPr lang="en-US" sz="2600" dirty="0" err="1"/>
              <a:t>linearities</a:t>
            </a:r>
            <a:endParaRPr lang="en-US" sz="2600" dirty="0"/>
          </a:p>
          <a:p>
            <a:pPr marL="0" indent="0">
              <a:buNone/>
            </a:pPr>
            <a:r>
              <a:rPr lang="en-US" sz="2600" dirty="0"/>
              <a:t>And fewer parameters: 3 * (3</a:t>
            </a:r>
            <a:r>
              <a:rPr lang="en-US" sz="2600" baseline="30000" dirty="0"/>
              <a:t>2</a:t>
            </a:r>
            <a:r>
              <a:rPr lang="en-US" sz="2600" dirty="0"/>
              <a:t>C</a:t>
            </a:r>
            <a:r>
              <a:rPr lang="en-US" sz="2600" baseline="30000" dirty="0"/>
              <a:t>2</a:t>
            </a:r>
            <a:r>
              <a:rPr lang="en-US" sz="2600" dirty="0"/>
              <a:t>) vs. 7</a:t>
            </a:r>
            <a:r>
              <a:rPr lang="en-US" sz="2600" baseline="30000" dirty="0"/>
              <a:t>2</a:t>
            </a:r>
            <a:r>
              <a:rPr lang="en-US" sz="2600" dirty="0"/>
              <a:t>C</a:t>
            </a:r>
            <a:r>
              <a:rPr lang="en-US" sz="2600" baseline="30000" dirty="0"/>
              <a:t>2</a:t>
            </a:r>
            <a:r>
              <a:rPr lang="en-US" sz="2600" dirty="0"/>
              <a:t> for C channels per layer</a:t>
            </a:r>
          </a:p>
          <a:p>
            <a:pPr marL="0" indent="0">
              <a:buNone/>
            </a:pPr>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1696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Receptive Field </a:t>
            </a:r>
          </a:p>
        </p:txBody>
      </p:sp>
      <p:graphicFrame>
        <p:nvGraphicFramePr>
          <p:cNvPr id="8" name="Table 7"/>
          <p:cNvGraphicFramePr>
            <a:graphicFrameLocks noGrp="1"/>
          </p:cNvGraphicFramePr>
          <p:nvPr/>
        </p:nvGraphicFramePr>
        <p:xfrm>
          <a:off x="5029473"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Rectangle 4"/>
          <p:cNvSpPr/>
          <p:nvPr/>
        </p:nvSpPr>
        <p:spPr>
          <a:xfrm>
            <a:off x="5486400" y="3317713"/>
            <a:ext cx="723900" cy="720885"/>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210300" y="3317713"/>
            <a:ext cx="1562100" cy="206535"/>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210300" y="3790948"/>
            <a:ext cx="1562100" cy="209550"/>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728044" y="3524248"/>
            <a:ext cx="260445" cy="266700"/>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nvGraphicFramePr>
        <p:xfrm>
          <a:off x="7036368"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28" name="Table 27"/>
          <p:cNvGraphicFramePr>
            <a:graphicFrameLocks noGrp="1"/>
          </p:cNvGraphicFramePr>
          <p:nvPr/>
        </p:nvGraphicFramePr>
        <p:xfrm>
          <a:off x="2971800" y="2840564"/>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9" name="Rectangle 28"/>
          <p:cNvSpPr/>
          <p:nvPr/>
        </p:nvSpPr>
        <p:spPr>
          <a:xfrm>
            <a:off x="3200400" y="3086905"/>
            <a:ext cx="723900" cy="723093"/>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86400" y="3317712"/>
            <a:ext cx="266700" cy="222569"/>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924300" y="3096758"/>
            <a:ext cx="1562100" cy="20653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924300" y="3563217"/>
            <a:ext cx="1562100" cy="2095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914400"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2" name="Rectangle 21"/>
          <p:cNvSpPr/>
          <p:nvPr/>
        </p:nvSpPr>
        <p:spPr>
          <a:xfrm>
            <a:off x="914400" y="2819400"/>
            <a:ext cx="723900" cy="723093"/>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604353" y="2880370"/>
            <a:ext cx="1562100" cy="2065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604353" y="3303293"/>
            <a:ext cx="1562100" cy="20955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06178" y="3086905"/>
            <a:ext cx="228600" cy="236298"/>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461109" y="23622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31" name="TextBox 30"/>
          <p:cNvSpPr txBox="1"/>
          <p:nvPr/>
        </p:nvSpPr>
        <p:spPr>
          <a:xfrm>
            <a:off x="4495800" y="2373868"/>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32" name="TextBox 31"/>
          <p:cNvSpPr txBox="1"/>
          <p:nvPr/>
        </p:nvSpPr>
        <p:spPr>
          <a:xfrm>
            <a:off x="6538269" y="23622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26" name="Rectangle 25"/>
          <p:cNvSpPr/>
          <p:nvPr/>
        </p:nvSpPr>
        <p:spPr>
          <a:xfrm>
            <a:off x="3206178" y="3077844"/>
            <a:ext cx="1187392" cy="1180295"/>
          </a:xfrm>
          <a:prstGeom prst="rect">
            <a:avLst/>
          </a:prstGeom>
          <a:solidFill>
            <a:srgbClr val="92D050">
              <a:alpha val="2117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4400" y="2843507"/>
            <a:ext cx="1657403" cy="1652293"/>
          </a:xfrm>
          <a:prstGeom prst="rect">
            <a:avLst/>
          </a:prstGeom>
          <a:solidFill>
            <a:srgbClr val="FFC000">
              <a:alpha val="3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28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75CF374-EFE6-3EB5-4CC6-B91CE45C2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412" y="2118049"/>
            <a:ext cx="3958253" cy="29686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23FCF87-F216-A291-84BE-1C57C2345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78" y="2118049"/>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4D8C62-7B7C-1D49-2824-C6B1EE39E8C0}"/>
              </a:ext>
            </a:extLst>
          </p:cNvPr>
          <p:cNvSpPr txBox="1"/>
          <p:nvPr/>
        </p:nvSpPr>
        <p:spPr>
          <a:xfrm>
            <a:off x="2286000" y="508170"/>
            <a:ext cx="5510151" cy="646331"/>
          </a:xfrm>
          <a:prstGeom prst="rect">
            <a:avLst/>
          </a:prstGeom>
          <a:noFill/>
        </p:spPr>
        <p:txBody>
          <a:bodyPr wrap="square" rtlCol="0">
            <a:spAutoFit/>
          </a:bodyPr>
          <a:lstStyle/>
          <a:p>
            <a:r>
              <a:rPr lang="en-US" sz="3600" dirty="0"/>
              <a:t>Image</a:t>
            </a:r>
            <a:r>
              <a:rPr lang="zh-CN" altLang="en-US" sz="3600" dirty="0"/>
              <a:t> </a:t>
            </a:r>
            <a:r>
              <a:rPr lang="en-US" altLang="zh-CN" sz="3600" dirty="0"/>
              <a:t>Filtering</a:t>
            </a:r>
            <a:r>
              <a:rPr lang="zh-CN" altLang="en-US" sz="3600" dirty="0"/>
              <a:t> </a:t>
            </a:r>
            <a:r>
              <a:rPr lang="en-US" altLang="zh-CN" sz="3600" dirty="0"/>
              <a:t>Example</a:t>
            </a:r>
            <a:endParaRPr lang="en-US" sz="3600" dirty="0"/>
          </a:p>
        </p:txBody>
      </p:sp>
    </p:spTree>
    <p:extLst>
      <p:ext uri="{BB962C8B-B14F-4D97-AF65-F5344CB8AC3E}">
        <p14:creationId xmlns:p14="http://schemas.microsoft.com/office/powerpoint/2010/main" val="2211519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8" name="Rectangle 7"/>
          <p:cNvSpPr/>
          <p:nvPr/>
        </p:nvSpPr>
        <p:spPr>
          <a:xfrm>
            <a:off x="228600" y="400645"/>
            <a:ext cx="8686800" cy="5847755"/>
          </a:xfrm>
          <a:prstGeom prst="rect">
            <a:avLst/>
          </a:prstGeom>
          <a:ln>
            <a:solidFill>
              <a:schemeClr val="tx1"/>
            </a:solidFill>
          </a:ln>
        </p:spPr>
        <p:txBody>
          <a:bodyPr wrap="square">
            <a:spAutoFit/>
          </a:bodyPr>
          <a:lstStyle/>
          <a:p>
            <a:pPr fontAlgn="t"/>
            <a:r>
              <a:rPr lang="en-US" sz="1700" dirty="0"/>
              <a:t>Input		memory:  224*224*3=150K	  </a:t>
            </a:r>
            <a:r>
              <a:rPr lang="en-US" sz="1700" dirty="0" err="1"/>
              <a:t>params</a:t>
            </a:r>
            <a:r>
              <a:rPr lang="en-US" sz="1700" dirty="0"/>
              <a:t>: 0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(3*3*3)*64 = 1,728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(3*3*64)*64 = 36,864</a:t>
            </a:r>
          </a:p>
          <a:p>
            <a:pPr fontAlgn="t"/>
            <a:r>
              <a:rPr lang="en-US" sz="1700" dirty="0">
                <a:solidFill>
                  <a:srgbClr val="0000FF"/>
                </a:solidFill>
              </a:rPr>
              <a:t>Pool 		memory:  112*112*64=800K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(3*3*64)*128 = 73,728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(3*3*128)*128 = 147,456</a:t>
            </a:r>
          </a:p>
          <a:p>
            <a:pPr fontAlgn="t"/>
            <a:r>
              <a:rPr lang="en-US" sz="1700" dirty="0">
                <a:solidFill>
                  <a:srgbClr val="0000FF"/>
                </a:solidFill>
              </a:rPr>
              <a:t>Pool 		memory:  56*56*128=400K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(3*3*128)*256 = 294,912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0000FF"/>
                </a:solidFill>
              </a:rPr>
              <a:t>Pool 		memory:  28*28*256=200K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(3*3*256)*512 = 1,179,648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14*14*512=100K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7*7*512=25K  	  </a:t>
            </a:r>
            <a:r>
              <a:rPr lang="en-US" sz="1700" dirty="0" err="1">
                <a:solidFill>
                  <a:srgbClr val="0000FF"/>
                </a:solidFill>
              </a:rPr>
              <a:t>params</a:t>
            </a:r>
            <a:r>
              <a:rPr lang="en-US" sz="1700" dirty="0">
                <a:solidFill>
                  <a:srgbClr val="0000FF"/>
                </a:solidFill>
              </a:rPr>
              <a:t>: 0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7*7*512*4096 = 102,760,448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4096*4096 = 16,777,216		</a:t>
            </a:r>
          </a:p>
          <a:p>
            <a:pPr fontAlgn="t"/>
            <a:r>
              <a:rPr lang="en-US" sz="1700" spc="-5" dirty="0">
                <a:solidFill>
                  <a:srgbClr val="E69038"/>
                </a:solidFill>
                <a:cs typeface="Calibri" panose="020F0502020204030204" pitchFamily="34" charset="0"/>
              </a:rPr>
              <a:t>FC 1000		memory:  1000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4096*1000 = 4,096,000</a:t>
            </a:r>
            <a:r>
              <a:rPr lang="en-US" sz="1700" dirty="0"/>
              <a:t>		</a:t>
            </a:r>
          </a:p>
        </p:txBody>
      </p:sp>
    </p:spTree>
    <p:extLst>
      <p:ext uri="{BB962C8B-B14F-4D97-AF65-F5344CB8AC3E}">
        <p14:creationId xmlns:p14="http://schemas.microsoft.com/office/powerpoint/2010/main" val="3411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287" y="291435"/>
            <a:ext cx="7886700" cy="1325563"/>
          </a:xfrm>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2590800" y="1600200"/>
            <a:ext cx="6477000" cy="4525963"/>
          </a:xfrm>
        </p:spPr>
        <p:txBody>
          <a:bodyPr>
            <a:noAutofit/>
          </a:bodyPr>
          <a:lstStyle/>
          <a:p>
            <a:pPr marL="0" indent="0">
              <a:buNone/>
            </a:pPr>
            <a:r>
              <a:rPr lang="en-US" sz="2200" dirty="0">
                <a:cs typeface="Calibri" panose="020F0502020204030204" pitchFamily="34" charset="0"/>
              </a:rPr>
              <a:t>VGG16:</a:t>
            </a:r>
          </a:p>
          <a:p>
            <a:pPr marL="0" indent="0">
              <a:buNone/>
            </a:pPr>
            <a:r>
              <a:rPr lang="en-US" sz="2200" dirty="0">
                <a:cs typeface="Calibri" panose="020F0502020204030204" pitchFamily="34" charset="0"/>
              </a:rPr>
              <a:t>TOTAL memory: 24M * 4 bytes ~= 96MB / image </a:t>
            </a:r>
          </a:p>
          <a:p>
            <a:pPr marL="0" indent="0">
              <a:buNone/>
            </a:pPr>
            <a:r>
              <a:rPr lang="en-US" sz="2200" dirty="0">
                <a:cs typeface="Calibri" panose="020F0502020204030204" pitchFamily="34" charset="0"/>
              </a:rPr>
              <a:t>TOTAL </a:t>
            </a:r>
            <a:r>
              <a:rPr lang="en-US" sz="2200" dirty="0" err="1">
                <a:cs typeface="Calibri" panose="020F0502020204030204" pitchFamily="34" charset="0"/>
              </a:rPr>
              <a:t>params</a:t>
            </a:r>
            <a:r>
              <a:rPr lang="en-US" sz="2200" dirty="0">
                <a:cs typeface="Calibri" panose="020F0502020204030204" pitchFamily="34" charset="0"/>
              </a:rPr>
              <a:t>: 138M parameters</a:t>
            </a:r>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7" name="Rectangle 6"/>
          <p:cNvSpPr/>
          <p:nvPr/>
        </p:nvSpPr>
        <p:spPr>
          <a:xfrm>
            <a:off x="228600" y="291435"/>
            <a:ext cx="1981200" cy="6109365"/>
          </a:xfrm>
          <a:prstGeom prst="rect">
            <a:avLst/>
          </a:prstGeom>
          <a:ln>
            <a:solidFill>
              <a:schemeClr val="tx1"/>
            </a:solidFill>
          </a:ln>
        </p:spPr>
        <p:txBody>
          <a:bodyPr wrap="square">
            <a:spAutoFit/>
          </a:bodyPr>
          <a:lstStyle/>
          <a:p>
            <a:pPr fontAlgn="t"/>
            <a:r>
              <a:rPr lang="en-US" sz="1700" dirty="0"/>
              <a:t>Input</a:t>
            </a:r>
          </a:p>
          <a:p>
            <a:pPr fontAlgn="t"/>
            <a:r>
              <a:rPr lang="en-US" sz="1700" dirty="0">
                <a:solidFill>
                  <a:srgbClr val="FF0000"/>
                </a:solidFill>
              </a:rPr>
              <a:t>3x3 conv, 64</a:t>
            </a:r>
          </a:p>
          <a:p>
            <a:pPr fontAlgn="t"/>
            <a:r>
              <a:rPr lang="en-US" sz="1700" dirty="0">
                <a:solidFill>
                  <a:srgbClr val="FF0000"/>
                </a:solidFill>
              </a:rPr>
              <a:t>3x3 conv, 64</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128</a:t>
            </a:r>
          </a:p>
          <a:p>
            <a:pPr fontAlgn="t"/>
            <a:r>
              <a:rPr lang="en-US" sz="1700" dirty="0">
                <a:solidFill>
                  <a:srgbClr val="FF0000"/>
                </a:solidFill>
              </a:rPr>
              <a:t>3x3 conv, 128</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256</a:t>
            </a:r>
          </a:p>
          <a:p>
            <a:pPr fontAlgn="t"/>
            <a:r>
              <a:rPr lang="en-US" sz="1700" dirty="0">
                <a:solidFill>
                  <a:srgbClr val="FF0000"/>
                </a:solidFill>
              </a:rPr>
              <a:t>3x3 conv, 256</a:t>
            </a:r>
          </a:p>
          <a:p>
            <a:pPr fontAlgn="t"/>
            <a:r>
              <a:rPr lang="en-US" sz="1700" dirty="0">
                <a:solidFill>
                  <a:srgbClr val="FF0000"/>
                </a:solidFill>
              </a:rPr>
              <a:t>3x3 conv, 256</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0000FF"/>
                </a:solidFill>
                <a:cs typeface="Calibri" panose="020F0502020204030204" pitchFamily="34" charset="0"/>
              </a:rPr>
              <a:t>Pool</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0000FF"/>
                </a:solidFill>
                <a:cs typeface="Calibri" panose="020F0502020204030204" pitchFamily="34" charset="0"/>
              </a:rPr>
              <a:t>Pool </a:t>
            </a:r>
          </a:p>
          <a:p>
            <a:pPr fontAlgn="t"/>
            <a:r>
              <a:rPr lang="en-US" sz="1700" spc="-5" dirty="0">
                <a:solidFill>
                  <a:srgbClr val="E69038"/>
                </a:solidFill>
                <a:cs typeface="Calibri" panose="020F0502020204030204" pitchFamily="34" charset="0"/>
              </a:rPr>
              <a:t>FC 4096</a:t>
            </a:r>
          </a:p>
          <a:p>
            <a:pPr fontAlgn="t"/>
            <a:r>
              <a:rPr lang="en-US" sz="1700" spc="-5" dirty="0">
                <a:solidFill>
                  <a:srgbClr val="E69038"/>
                </a:solidFill>
                <a:cs typeface="Calibri" panose="020F0502020204030204" pitchFamily="34" charset="0"/>
              </a:rPr>
              <a:t>FC 4096</a:t>
            </a:r>
          </a:p>
          <a:p>
            <a:pPr fontAlgn="t"/>
            <a:r>
              <a:rPr lang="en-US" sz="1700" spc="-5" dirty="0">
                <a:solidFill>
                  <a:srgbClr val="E69038"/>
                </a:solidFill>
                <a:cs typeface="Calibri" panose="020F0502020204030204" pitchFamily="34" charset="0"/>
              </a:rPr>
              <a:t>FC 1000</a:t>
            </a:r>
          </a:p>
          <a:p>
            <a:pPr fontAlgn="t"/>
            <a:r>
              <a:rPr lang="en-US" sz="1700" dirty="0" err="1"/>
              <a:t>Softmax</a:t>
            </a:r>
            <a:endParaRPr lang="en-US" sz="1700" dirty="0"/>
          </a:p>
        </p:txBody>
      </p:sp>
    </p:spTree>
    <p:extLst>
      <p:ext uri="{BB962C8B-B14F-4D97-AF65-F5344CB8AC3E}">
        <p14:creationId xmlns:p14="http://schemas.microsoft.com/office/powerpoint/2010/main" val="1894793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8" name="Rectangle 7"/>
          <p:cNvSpPr/>
          <p:nvPr/>
        </p:nvSpPr>
        <p:spPr>
          <a:xfrm>
            <a:off x="228600" y="400645"/>
            <a:ext cx="8686800" cy="5847755"/>
          </a:xfrm>
          <a:prstGeom prst="rect">
            <a:avLst/>
          </a:prstGeom>
          <a:ln>
            <a:solidFill>
              <a:schemeClr val="tx1"/>
            </a:solidFill>
          </a:ln>
        </p:spPr>
        <p:txBody>
          <a:bodyPr wrap="square">
            <a:spAutoFit/>
          </a:bodyPr>
          <a:lstStyle/>
          <a:p>
            <a:pPr fontAlgn="t"/>
            <a:r>
              <a:rPr lang="en-US" sz="1700" dirty="0"/>
              <a:t>Input		memory:  224*224*3=150K	  </a:t>
            </a:r>
            <a:r>
              <a:rPr lang="en-US" sz="1700" dirty="0" err="1"/>
              <a:t>params</a:t>
            </a:r>
            <a:r>
              <a:rPr lang="en-US" sz="1700" dirty="0"/>
              <a:t>: 0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(3*3*3)*64 = 1,728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(3*3*64)*64 = 36,864</a:t>
            </a:r>
          </a:p>
          <a:p>
            <a:pPr fontAlgn="t"/>
            <a:r>
              <a:rPr lang="en-US" sz="1700" dirty="0">
                <a:solidFill>
                  <a:srgbClr val="0000FF"/>
                </a:solidFill>
              </a:rPr>
              <a:t>Pool 		memory:  112*112*64=800K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(3*3*64)*128 = 73,728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(3*3*128)*128 = 147,456</a:t>
            </a:r>
          </a:p>
          <a:p>
            <a:pPr fontAlgn="t"/>
            <a:r>
              <a:rPr lang="en-US" sz="1700" dirty="0">
                <a:solidFill>
                  <a:srgbClr val="0000FF"/>
                </a:solidFill>
              </a:rPr>
              <a:t>Pool 		memory:  56*56*128=400K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(3*3*128)*256 = 294,912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0000FF"/>
                </a:solidFill>
              </a:rPr>
              <a:t>Pool 		memory:  28*28*256=200K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(3*3*256)*512 = 1,179,648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14*14*512=100K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7*7*512=25K  	  </a:t>
            </a:r>
            <a:r>
              <a:rPr lang="en-US" sz="1700" dirty="0" err="1">
                <a:solidFill>
                  <a:srgbClr val="0000FF"/>
                </a:solidFill>
              </a:rPr>
              <a:t>params</a:t>
            </a:r>
            <a:r>
              <a:rPr lang="en-US" sz="1700" dirty="0">
                <a:solidFill>
                  <a:srgbClr val="0000FF"/>
                </a:solidFill>
              </a:rPr>
              <a:t>: 0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7*7*512*4096 = 102,760,448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4096*4096 = 16,777,216		</a:t>
            </a:r>
          </a:p>
          <a:p>
            <a:pPr fontAlgn="t"/>
            <a:r>
              <a:rPr lang="en-US" sz="1700" spc="-5" dirty="0">
                <a:solidFill>
                  <a:srgbClr val="E69038"/>
                </a:solidFill>
                <a:cs typeface="Calibri" panose="020F0502020204030204" pitchFamily="34" charset="0"/>
              </a:rPr>
              <a:t>FC 1000		memory:  1000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4096*1000 = 4,096,000</a:t>
            </a:r>
            <a:r>
              <a:rPr lang="en-US" sz="1700" dirty="0"/>
              <a:t>		</a:t>
            </a:r>
          </a:p>
        </p:txBody>
      </p:sp>
      <p:sp>
        <p:nvSpPr>
          <p:cNvPr id="7" name="Rectangle 6"/>
          <p:cNvSpPr/>
          <p:nvPr/>
        </p:nvSpPr>
        <p:spPr>
          <a:xfrm>
            <a:off x="2057400" y="685800"/>
            <a:ext cx="2743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5334000"/>
            <a:ext cx="3505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8657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228600" y="1447800"/>
            <a:ext cx="8839200" cy="4678363"/>
          </a:xfrm>
        </p:spPr>
        <p:txBody>
          <a:bodyPr>
            <a:noAutofit/>
          </a:bodyPr>
          <a:lstStyle/>
          <a:p>
            <a:pPr marL="0" indent="0">
              <a:buNone/>
            </a:pPr>
            <a:r>
              <a:rPr lang="en-US" sz="2600" b="1" dirty="0"/>
              <a:t>Details/Retrospectives </a:t>
            </a:r>
            <a:r>
              <a:rPr lang="en-US" sz="2600" dirty="0">
                <a:cs typeface="Calibri" panose="020F0502020204030204" pitchFamily="34" charset="0"/>
              </a:rPr>
              <a:t>:</a:t>
            </a:r>
          </a:p>
          <a:p>
            <a:r>
              <a:rPr lang="en-US" sz="2600" dirty="0"/>
              <a:t>ILSVRC’14 2nd in classification, 1st in localization</a:t>
            </a:r>
          </a:p>
          <a:p>
            <a:r>
              <a:rPr lang="en-US" sz="2600" dirty="0"/>
              <a:t>Similar training procedure as </a:t>
            </a:r>
            <a:r>
              <a:rPr lang="en-US" sz="2600" dirty="0" err="1"/>
              <a:t>AlexNet</a:t>
            </a:r>
            <a:endParaRPr lang="en-US" sz="2600" dirty="0"/>
          </a:p>
          <a:p>
            <a:r>
              <a:rPr lang="en-US" sz="2600" dirty="0"/>
              <a:t>No Local Response </a:t>
            </a:r>
            <a:r>
              <a:rPr lang="en-US" sz="2600" dirty="0" err="1"/>
              <a:t>Normalisation</a:t>
            </a:r>
            <a:r>
              <a:rPr lang="en-US" sz="2600" dirty="0"/>
              <a:t> (LRN)</a:t>
            </a:r>
          </a:p>
          <a:p>
            <a:r>
              <a:rPr lang="en-US" sz="2600" dirty="0"/>
              <a:t>Use VGG16 or VGG19 (VGG19 only slightly better, more memory)</a:t>
            </a:r>
          </a:p>
          <a:p>
            <a:r>
              <a:rPr lang="en-US" sz="2600" dirty="0"/>
              <a:t>Use ensembles for best results</a:t>
            </a:r>
          </a:p>
          <a:p>
            <a:r>
              <a:rPr lang="en-US" sz="2600" dirty="0"/>
              <a:t>FC7 features generalize well to other tasks</a:t>
            </a:r>
          </a:p>
          <a:p>
            <a:r>
              <a:rPr lang="en-US" sz="2400" dirty="0"/>
              <a:t>Trained on 4 </a:t>
            </a:r>
            <a:r>
              <a:rPr lang="en-US" sz="2400" dirty="0" err="1"/>
              <a:t>Nvidia</a:t>
            </a:r>
            <a:r>
              <a:rPr lang="en-US" sz="2400" dirty="0"/>
              <a:t> Titan Black GPUs for </a:t>
            </a:r>
            <a:r>
              <a:rPr lang="en-US" sz="2400" b="1" dirty="0"/>
              <a:t>two to three weeks</a:t>
            </a:r>
            <a:r>
              <a:rPr lang="en-US" sz="2400" dirty="0"/>
              <a:t>.</a:t>
            </a:r>
          </a:p>
          <a:p>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24398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VGG Net reinforced the notion that </a:t>
            </a:r>
            <a:r>
              <a:rPr lang="en-US" sz="2400" b="1" dirty="0"/>
              <a:t>convolutional neural networks have to have a deep network of layers in order for this hierarchical representation of visual data to work</a:t>
            </a:r>
            <a:r>
              <a:rPr lang="en-US" sz="2400" dirty="0"/>
              <a:t>. </a:t>
            </a:r>
          </a:p>
          <a:p>
            <a:pPr marL="0" indent="0">
              <a:buNone/>
            </a:pPr>
            <a:r>
              <a:rPr lang="en-US" sz="2400" dirty="0"/>
              <a:t>Keep it deep. </a:t>
            </a:r>
          </a:p>
          <a:p>
            <a:pPr marL="0" indent="0">
              <a:buNone/>
            </a:pPr>
            <a:r>
              <a:rPr lang="en-US" sz="2400" dirty="0"/>
              <a:t>Keep it simple.</a:t>
            </a:r>
            <a:endParaRPr lang="en-US" sz="2200" dirty="0"/>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3" name="Litebulb"/>
          <p:cNvSpPr>
            <a:spLocks noEditPoints="1" noChangeArrowheads="1"/>
          </p:cNvSpPr>
          <p:nvPr/>
        </p:nvSpPr>
        <p:spPr bwMode="auto">
          <a:xfrm>
            <a:off x="4652865"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92581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9"/>
          </a:xfrm>
          <a:prstGeom prst="rect">
            <a:avLst/>
          </a:prstGeom>
        </p:spPr>
      </p:pic>
    </p:spTree>
    <p:extLst>
      <p:ext uri="{BB962C8B-B14F-4D97-AF65-F5344CB8AC3E}">
        <p14:creationId xmlns:p14="http://schemas.microsoft.com/office/powerpoint/2010/main" val="3328090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Going Deeper with Convolutions - Christian </a:t>
            </a:r>
            <a:r>
              <a:rPr lang="en-US" sz="2600" i="1" dirty="0" err="1"/>
              <a:t>Szegedy</a:t>
            </a:r>
            <a:r>
              <a:rPr lang="en-US" sz="2600" i="1" dirty="0"/>
              <a:t> et al.; 2015</a:t>
            </a:r>
          </a:p>
          <a:p>
            <a:r>
              <a:rPr lang="en-US" sz="2800" dirty="0"/>
              <a:t>ILSVRC 2014 competition winner</a:t>
            </a:r>
          </a:p>
          <a:p>
            <a:r>
              <a:rPr lang="en-US" sz="2800" dirty="0"/>
              <a:t>Also significantly deeper than </a:t>
            </a:r>
            <a:r>
              <a:rPr lang="en-US" sz="2800" dirty="0" err="1"/>
              <a:t>AlexNet</a:t>
            </a:r>
            <a:endParaRPr lang="en-US" sz="2800" dirty="0"/>
          </a:p>
          <a:p>
            <a:r>
              <a:rPr lang="en-US" sz="2800" dirty="0"/>
              <a:t>x12 less parameters than </a:t>
            </a:r>
            <a:r>
              <a:rPr lang="en-US" sz="2800" dirty="0" err="1"/>
              <a:t>AlexNet</a:t>
            </a:r>
            <a:endParaRPr lang="en-US" sz="2800" dirty="0"/>
          </a:p>
          <a:p>
            <a:r>
              <a:rPr lang="en-US" sz="2800" dirty="0"/>
              <a:t>Focused on computational efficiency </a:t>
            </a:r>
          </a:p>
          <a:p>
            <a:endParaRPr lang="en-US" sz="2600" dirty="0"/>
          </a:p>
        </p:txBody>
      </p:sp>
      <p:sp>
        <p:nvSpPr>
          <p:cNvPr id="8" name="TextBox 7"/>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18329359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479" y="69055"/>
            <a:ext cx="7886700" cy="1325563"/>
          </a:xfrm>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362200" y="1371600"/>
            <a:ext cx="6705600" cy="4754563"/>
          </a:xfrm>
        </p:spPr>
        <p:txBody>
          <a:bodyPr>
            <a:noAutofit/>
          </a:bodyPr>
          <a:lstStyle/>
          <a:p>
            <a:pPr>
              <a:lnSpc>
                <a:spcPct val="120000"/>
              </a:lnSpc>
            </a:pPr>
            <a:r>
              <a:rPr lang="en-US" sz="2600" dirty="0"/>
              <a:t>22 layers</a:t>
            </a:r>
          </a:p>
          <a:p>
            <a:pPr>
              <a:lnSpc>
                <a:spcPct val="120000"/>
              </a:lnSpc>
            </a:pPr>
            <a:r>
              <a:rPr lang="en-US" sz="2600" dirty="0"/>
              <a:t>Efficient </a:t>
            </a:r>
            <a:r>
              <a:rPr lang="en-US" sz="2600" b="1" dirty="0"/>
              <a:t>“Inception” module </a:t>
            </a:r>
            <a:r>
              <a:rPr lang="en-US" sz="2600" dirty="0"/>
              <a:t>- strayed from the general approach of simply stacking conv and pooling layers on top of each other in a sequential structure</a:t>
            </a:r>
          </a:p>
          <a:p>
            <a:pPr>
              <a:lnSpc>
                <a:spcPct val="120000"/>
              </a:lnSpc>
            </a:pPr>
            <a:r>
              <a:rPr lang="en-US" sz="2600" dirty="0"/>
              <a:t>No FC layers</a:t>
            </a:r>
          </a:p>
          <a:p>
            <a:pPr>
              <a:lnSpc>
                <a:spcPct val="120000"/>
              </a:lnSpc>
            </a:pPr>
            <a:r>
              <a:rPr lang="en-US" sz="2600" dirty="0"/>
              <a:t>Only 5 million parameters!</a:t>
            </a:r>
          </a:p>
          <a:p>
            <a:pPr>
              <a:lnSpc>
                <a:spcPct val="120000"/>
              </a:lnSpc>
            </a:pPr>
            <a:r>
              <a:rPr lang="en-US" sz="2600" dirty="0"/>
              <a:t>ILSVRC’14 classification winner (6.7% top 5 error)</a:t>
            </a:r>
          </a:p>
          <a:p>
            <a:endParaRPr lang="en-US" sz="2600" dirty="0"/>
          </a:p>
          <a:p>
            <a:pPr lvl="1">
              <a:buFontTx/>
              <a:buChar char="-"/>
            </a:pPr>
            <a:endParaRPr lang="en-US" sz="2600" dirty="0"/>
          </a:p>
          <a:p>
            <a:pPr>
              <a:buFontTx/>
              <a:buChar char="-"/>
            </a:pPr>
            <a:endParaRPr lang="en-US" sz="2600" dirty="0"/>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25017616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28600" y="1600200"/>
            <a:ext cx="8839200" cy="4525963"/>
          </a:xfrm>
        </p:spPr>
        <p:txBody>
          <a:bodyPr>
            <a:normAutofit/>
          </a:bodyPr>
          <a:lstStyle/>
          <a:p>
            <a:pPr marL="0" indent="0">
              <a:lnSpc>
                <a:spcPct val="120000"/>
              </a:lnSpc>
              <a:buNone/>
            </a:pPr>
            <a:r>
              <a:rPr lang="en-US" sz="2200" dirty="0"/>
              <a:t>“</a:t>
            </a:r>
            <a:r>
              <a:rPr lang="en-US" sz="2200" b="1" dirty="0"/>
              <a:t>Inception module”:</a:t>
            </a:r>
            <a:r>
              <a:rPr lang="en-US" sz="2200" dirty="0"/>
              <a:t> design a good local network topology (network within a network) and then stack these modules on top of each other</a:t>
            </a:r>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09" name="Rectangle 108"/>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10" name="Rectangle 109"/>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1" name="Rectangle 110"/>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12" name="Rectangle 111"/>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sp>
        <p:nvSpPr>
          <p:cNvPr id="113" name="Rectangle 112"/>
          <p:cNvSpPr/>
          <p:nvPr/>
        </p:nvSpPr>
        <p:spPr>
          <a:xfrm>
            <a:off x="61722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4" name="Rectangle 113"/>
          <p:cNvSpPr/>
          <p:nvPr/>
        </p:nvSpPr>
        <p:spPr>
          <a:xfrm>
            <a:off x="25908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5" name="Rectangle 114"/>
          <p:cNvSpPr/>
          <p:nvPr/>
        </p:nvSpPr>
        <p:spPr>
          <a:xfrm>
            <a:off x="44196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6" name="Rectangle 115"/>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845642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152400" y="1371601"/>
            <a:ext cx="8915400" cy="2590800"/>
          </a:xfrm>
        </p:spPr>
        <p:txBody>
          <a:bodyPr>
            <a:normAutofit/>
          </a:bodyPr>
          <a:lstStyle/>
          <a:p>
            <a:pPr marL="0" lvl="1" indent="0">
              <a:buNone/>
            </a:pPr>
            <a:r>
              <a:rPr lang="en-US" sz="2600" b="1" dirty="0"/>
              <a:t>Naïve Inception Model</a:t>
            </a:r>
          </a:p>
          <a:p>
            <a:pPr marL="342900" lvl="1" indent="-342900">
              <a:buFont typeface="Arial" pitchFamily="34" charset="0"/>
              <a:buChar char="•"/>
            </a:pPr>
            <a:r>
              <a:rPr lang="en-US" sz="2600" dirty="0"/>
              <a:t>Apply parallel filter operations on the input :</a:t>
            </a:r>
          </a:p>
          <a:p>
            <a:pPr marL="742950" lvl="2" indent="-342900"/>
            <a:r>
              <a:rPr lang="en-US" sz="2600" dirty="0"/>
              <a:t>Multiple receptive field sizes for convolution (1x1, 3x3, 5x5)</a:t>
            </a:r>
          </a:p>
          <a:p>
            <a:pPr marL="742950" lvl="2" indent="-342900"/>
            <a:r>
              <a:rPr lang="en-US" sz="2600" dirty="0"/>
              <a:t>Pooling operation (3x3)</a:t>
            </a:r>
          </a:p>
          <a:p>
            <a:pPr marL="342900" lvl="1" indent="-342900">
              <a:buFont typeface="Arial" pitchFamily="34" charset="0"/>
              <a:buChar char="•"/>
            </a:pPr>
            <a:r>
              <a:rPr lang="en-US" sz="2600" dirty="0"/>
              <a:t>Concatenate all filter outputs together depth-wise</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42" name="Rectangle 41"/>
          <p:cNvSpPr/>
          <p:nvPr/>
        </p:nvSpPr>
        <p:spPr>
          <a:xfrm>
            <a:off x="3314700" y="38234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43" name="Rectangle 42"/>
          <p:cNvSpPr/>
          <p:nvPr/>
        </p:nvSpPr>
        <p:spPr>
          <a:xfrm>
            <a:off x="3314700" y="5715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44" name="Rectangle 43"/>
          <p:cNvSpPr/>
          <p:nvPr/>
        </p:nvSpPr>
        <p:spPr>
          <a:xfrm>
            <a:off x="9906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45" name="Rectangle 44"/>
          <p:cNvSpPr/>
          <p:nvPr/>
        </p:nvSpPr>
        <p:spPr>
          <a:xfrm>
            <a:off x="28194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46" name="Rectangle 45"/>
          <p:cNvSpPr/>
          <p:nvPr/>
        </p:nvSpPr>
        <p:spPr>
          <a:xfrm>
            <a:off x="46482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4" name="Straight Arrow Connector 3"/>
          <p:cNvCxnSpPr>
            <a:stCxn id="43" idx="0"/>
          </p:cNvCxnSpPr>
          <p:nvPr/>
        </p:nvCxnSpPr>
        <p:spPr>
          <a:xfrm flipV="1">
            <a:off x="4572000" y="54102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611090" y="54102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4114800" y="54032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2286000" y="54581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828800" y="44943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572001" y="45061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86300" y="44868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4181722" y="45292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477000" y="4800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1718806909"/>
      </p:ext>
    </p:extLst>
  </p:cSld>
  <p:clrMapOvr>
    <a:masterClrMapping/>
  </p:clrMapOvr>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10001</TotalTime>
  <Words>11238</Words>
  <Application>Microsoft Macintosh PowerPoint</Application>
  <PresentationFormat>On-screen Show (4:3)</PresentationFormat>
  <Paragraphs>2057</Paragraphs>
  <Slides>123</Slides>
  <Notes>62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32" baseType="lpstr">
      <vt:lpstr>inherit</vt:lpstr>
      <vt:lpstr>Arial</vt:lpstr>
      <vt:lpstr>Calibri</vt:lpstr>
      <vt:lpstr>Calibri Light</vt:lpstr>
      <vt:lpstr>Cambria Math</vt:lpstr>
      <vt:lpstr>Helvetica</vt:lpstr>
      <vt:lpstr>Times New Roman</vt:lpstr>
      <vt:lpstr>Office Theme</vt:lpstr>
      <vt:lpstr>方程式</vt:lpstr>
      <vt:lpstr>Convolutional Neural Networks</vt:lpstr>
      <vt:lpstr>Neural networks: Architectures</vt:lpstr>
      <vt:lpstr>Fully Connected Layer</vt:lpstr>
      <vt:lpstr>Fully Connected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learning an image:</vt:lpstr>
      <vt:lpstr>Consider learning an image:</vt:lpstr>
      <vt:lpstr>Same pattern appears in different places: They can be compressed! What about training a lot of such “small” detectors and each detector must “move around”.</vt:lpstr>
      <vt:lpstr>A convolutional layer</vt:lpstr>
      <vt:lpstr>A convolutional layer</vt:lpstr>
      <vt:lpstr>A convolutional layer</vt:lpstr>
      <vt:lpstr>A convolutional layer</vt:lpstr>
      <vt:lpstr>A convolutional layer</vt:lpstr>
      <vt:lpstr>A convolutional layer</vt:lpstr>
      <vt:lpstr>consider a second, green filter</vt:lpstr>
      <vt:lpstr>For example, if we had 6 5x5 filters, we’ll get 6 separate activation maps:</vt:lpstr>
      <vt:lpstr>Convolution</vt:lpstr>
      <vt:lpstr>Convolution</vt:lpstr>
      <vt:lpstr>Convolution</vt:lpstr>
      <vt:lpstr>Convolution</vt:lpstr>
      <vt:lpstr>Convolution</vt:lpstr>
      <vt:lpstr>Color image: RGB 3 channels</vt:lpstr>
      <vt:lpstr>PowerPoint Presentation</vt:lpstr>
      <vt:lpstr>PowerPoint Presentation</vt:lpstr>
      <vt:lpstr>PowerPoint Presentation</vt:lpstr>
      <vt:lpstr>Preview: ConvNet is a sequence of Convolution Layers, interspersed with  activation functions</vt:lpstr>
      <vt:lpstr>Preview: ConvNet is a sequence of Convolution Layers, interspersed with  activation functions</vt:lpstr>
      <vt:lpstr>Gabor functions</vt:lpstr>
      <vt:lpstr>Gabor-like learned features</vt:lpstr>
      <vt:lpstr>PowerPoint Presentation</vt:lpstr>
      <vt:lpstr>one filter =&gt; one activation map</vt:lpstr>
      <vt:lpstr>The brain/neuron view of CONV Layer</vt:lpstr>
      <vt:lpstr>The brain/neuron view of CONV Layer</vt:lpstr>
      <vt:lpstr>The brain/neuron view of CONV Layer</vt:lpstr>
      <vt:lpstr>The brain/neuron view of CONV Layer</vt:lpstr>
      <vt:lpstr>PowerPoint Presentation</vt:lpstr>
      <vt:lpstr>The whole CNN</vt:lpstr>
      <vt:lpstr>Why Pooling</vt:lpstr>
      <vt:lpstr>Pooling</vt:lpstr>
      <vt:lpstr>PowerPoint Presentation</vt:lpstr>
      <vt:lpstr>The whole CNN</vt:lpstr>
      <vt:lpstr>The whole CNN</vt:lpstr>
      <vt:lpstr>Flattening</vt:lpstr>
      <vt:lpstr>The convolution and pooling act as an infinitely strong prior!</vt:lpstr>
      <vt:lpstr>The neuroscientific basis for CNN</vt:lpstr>
      <vt:lpstr>CNN as a natural features and descriptors</vt:lpstr>
      <vt:lpstr>Fully Connected Layer (FC layer) - Contains neurons that connect to the entire input volume, as in ordinary Neural  Networks</vt:lpstr>
      <vt:lpstr>A CNN compresses a fully connected network in two ways:</vt:lpstr>
      <vt:lpstr>AlphaGo</vt:lpstr>
      <vt:lpstr>AlphaGo’s policy network</vt:lpstr>
      <vt:lpstr>CNN in speech recognition</vt:lpstr>
      <vt:lpstr>CNN in text classification</vt:lpstr>
      <vt:lpstr>Demos </vt:lpstr>
      <vt:lpstr>Backpropagation of convolution</vt:lpstr>
      <vt:lpstr>PowerPoint Presentation</vt:lpstr>
      <vt:lpstr>PowerPoint Presentation</vt:lpstr>
      <vt:lpstr>PowerPoint Presentation</vt:lpstr>
      <vt:lpstr>PowerPoint Presentation</vt:lpstr>
      <vt:lpstr>PowerPoint Presentation</vt:lpstr>
      <vt:lpstr>PowerPoint Presentation</vt:lpstr>
      <vt:lpstr>Backpropagation of max pooling</vt:lpstr>
      <vt:lpstr> Classic CNN Architectures</vt:lpstr>
      <vt:lpstr>LeNet-5</vt:lpstr>
      <vt:lpstr>LeNet-5</vt:lpstr>
      <vt:lpstr>LeNet-5</vt:lpstr>
      <vt:lpstr>AlexNet</vt:lpstr>
      <vt:lpstr>ImageNet Large Scale Visual Recognition Challenge (ILSVRC) winners</vt:lpstr>
      <vt:lpstr>ImageNet Large Scale Visual Recognition Challenge (ILSVRC) winners</vt:lpstr>
      <vt:lpstr>AlexNet</vt:lpstr>
      <vt:lpstr>AlexNet</vt:lpstr>
      <vt:lpstr>AlexNet</vt:lpstr>
      <vt:lpstr>AlexNet</vt:lpstr>
      <vt:lpstr>AlexNet</vt:lpstr>
      <vt:lpstr>AlexNet</vt:lpstr>
      <vt:lpstr>AlexNet</vt:lpstr>
      <vt:lpstr>AlexNet</vt:lpstr>
      <vt:lpstr>ImageNet Large Scale Visual Recognition Challenge (ILSVRC) winners</vt:lpstr>
      <vt:lpstr>ImageNet Large Scale Visual Recognition Challenge (ILSVRC) winners</vt:lpstr>
      <vt:lpstr>VGGNet</vt:lpstr>
      <vt:lpstr>VGGNet</vt:lpstr>
      <vt:lpstr>VGGNet</vt:lpstr>
      <vt:lpstr>Receptive Field </vt:lpstr>
      <vt:lpstr>PowerPoint Presentation</vt:lpstr>
      <vt:lpstr>VGGNet</vt:lpstr>
      <vt:lpstr>PowerPoint Presentation</vt:lpstr>
      <vt:lpstr>VGGNet</vt:lpstr>
      <vt:lpstr>VGGNet</vt:lpstr>
      <vt:lpstr>ImageNet Large Scale Visual Recognition Challenge (ILSVRC) winners</vt:lpstr>
      <vt:lpstr>GoogleNet</vt:lpstr>
      <vt:lpstr>GoogleNet</vt:lpstr>
      <vt:lpstr>GoogleNet</vt:lpstr>
      <vt:lpstr>GoogleNet</vt:lpstr>
      <vt:lpstr>GoogleNet</vt:lpstr>
      <vt:lpstr>GoogleNet</vt:lpstr>
      <vt:lpstr>GoogleNet</vt:lpstr>
      <vt:lpstr>GoogleNet</vt:lpstr>
      <vt:lpstr>GoogleNet</vt:lpstr>
      <vt:lpstr>GoogleNet</vt:lpstr>
      <vt:lpstr>PowerPoint Presentation</vt:lpstr>
      <vt:lpstr>GoogleNet</vt:lpstr>
      <vt:lpstr>GoogleNet</vt:lpstr>
      <vt:lpstr>ImageNet Large Scale Visual Recognition Challenge (ILSVRC) winners</vt:lpstr>
      <vt:lpstr>ResNet</vt:lpstr>
      <vt:lpstr>ResNet</vt:lpstr>
      <vt:lpstr>ResNet</vt:lpstr>
      <vt:lpstr>ResNet</vt:lpstr>
      <vt:lpstr>ResNet</vt:lpstr>
      <vt:lpstr>ResNet</vt:lpstr>
      <vt:lpstr>ResNet</vt:lpstr>
      <vt:lpstr>ResNet</vt:lpstr>
      <vt:lpstr>ResNet</vt:lpstr>
      <vt:lpstr>ResNet</vt:lpstr>
      <vt:lpstr>Accuracy comparison</vt:lpstr>
      <vt:lpstr>Forward pass time and power consumption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Ding, Zhengming</cp:lastModifiedBy>
  <cp:revision>687</cp:revision>
  <dcterms:created xsi:type="dcterms:W3CDTF">2015-11-25T01:31:24Z</dcterms:created>
  <dcterms:modified xsi:type="dcterms:W3CDTF">2022-10-09T03:13:21Z</dcterms:modified>
</cp:coreProperties>
</file>